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161"/>
  </p:notesMasterIdLst>
  <p:sldIdLst>
    <p:sldId id="256" r:id="rId2"/>
    <p:sldId id="258" r:id="rId3"/>
    <p:sldId id="446" r:id="rId4"/>
    <p:sldId id="259" r:id="rId5"/>
    <p:sldId id="356" r:id="rId6"/>
    <p:sldId id="403" r:id="rId7"/>
    <p:sldId id="260" r:id="rId8"/>
    <p:sldId id="404" r:id="rId9"/>
    <p:sldId id="560" r:id="rId10"/>
    <p:sldId id="447" r:id="rId11"/>
    <p:sldId id="553" r:id="rId12"/>
    <p:sldId id="554" r:id="rId13"/>
    <p:sldId id="567" r:id="rId14"/>
    <p:sldId id="568" r:id="rId15"/>
    <p:sldId id="556" r:id="rId16"/>
    <p:sldId id="263" r:id="rId17"/>
    <p:sldId id="557" r:id="rId18"/>
    <p:sldId id="558" r:id="rId19"/>
    <p:sldId id="559" r:id="rId20"/>
    <p:sldId id="561" r:id="rId21"/>
    <p:sldId id="264" r:id="rId22"/>
    <p:sldId id="457" r:id="rId23"/>
    <p:sldId id="266" r:id="rId24"/>
    <p:sldId id="458" r:id="rId25"/>
    <p:sldId id="270" r:id="rId26"/>
    <p:sldId id="459" r:id="rId27"/>
    <p:sldId id="562" r:id="rId28"/>
    <p:sldId id="461" r:id="rId29"/>
    <p:sldId id="537" r:id="rId30"/>
    <p:sldId id="536" r:id="rId31"/>
    <p:sldId id="272" r:id="rId32"/>
    <p:sldId id="563" r:id="rId33"/>
    <p:sldId id="463" r:id="rId34"/>
    <p:sldId id="564" r:id="rId35"/>
    <p:sldId id="588" r:id="rId36"/>
    <p:sldId id="565" r:id="rId37"/>
    <p:sldId id="539" r:id="rId38"/>
    <p:sldId id="566" r:id="rId39"/>
    <p:sldId id="413" r:id="rId40"/>
    <p:sldId id="281" r:id="rId41"/>
    <p:sldId id="572" r:id="rId42"/>
    <p:sldId id="282" r:id="rId43"/>
    <p:sldId id="613" r:id="rId44"/>
    <p:sldId id="611" r:id="rId45"/>
    <p:sldId id="614" r:id="rId46"/>
    <p:sldId id="284" r:id="rId47"/>
    <p:sldId id="571" r:id="rId48"/>
    <p:sldId id="615" r:id="rId49"/>
    <p:sldId id="616" r:id="rId50"/>
    <p:sldId id="617" r:id="rId51"/>
    <p:sldId id="419" r:id="rId52"/>
    <p:sldId id="286" r:id="rId53"/>
    <p:sldId id="309" r:id="rId54"/>
    <p:sldId id="573" r:id="rId55"/>
    <p:sldId id="474" r:id="rId56"/>
    <p:sldId id="475" r:id="rId57"/>
    <p:sldId id="476" r:id="rId58"/>
    <p:sldId id="477" r:id="rId59"/>
    <p:sldId id="295" r:id="rId60"/>
    <p:sldId id="292" r:id="rId61"/>
    <p:sldId id="393" r:id="rId62"/>
    <p:sldId id="394" r:id="rId63"/>
    <p:sldId id="290" r:id="rId64"/>
    <p:sldId id="310" r:id="rId65"/>
    <p:sldId id="311" r:id="rId66"/>
    <p:sldId id="373" r:id="rId67"/>
    <p:sldId id="414" r:id="rId68"/>
    <p:sldId id="469" r:id="rId69"/>
    <p:sldId id="569" r:id="rId70"/>
    <p:sldId id="570" r:id="rId71"/>
    <p:sldId id="582" r:id="rId72"/>
    <p:sldId id="583" r:id="rId73"/>
    <p:sldId id="422" r:id="rId74"/>
    <p:sldId id="428" r:id="rId75"/>
    <p:sldId id="584" r:id="rId76"/>
    <p:sldId id="424" r:id="rId77"/>
    <p:sldId id="484" r:id="rId78"/>
    <p:sldId id="482" r:id="rId79"/>
    <p:sldId id="585" r:id="rId80"/>
    <p:sldId id="483" r:id="rId81"/>
    <p:sldId id="490" r:id="rId82"/>
    <p:sldId id="587" r:id="rId83"/>
    <p:sldId id="525" r:id="rId84"/>
    <p:sldId id="526" r:id="rId85"/>
    <p:sldId id="438" r:id="rId86"/>
    <p:sldId id="486" r:id="rId87"/>
    <p:sldId id="487" r:id="rId88"/>
    <p:sldId id="586" r:id="rId89"/>
    <p:sldId id="357" r:id="rId90"/>
    <p:sldId id="489" r:id="rId91"/>
    <p:sldId id="589" r:id="rId92"/>
    <p:sldId id="493" r:id="rId93"/>
    <p:sldId id="495" r:id="rId94"/>
    <p:sldId id="590" r:id="rId95"/>
    <p:sldId id="397" r:id="rId96"/>
    <p:sldId id="591" r:id="rId97"/>
    <p:sldId id="542" r:id="rId98"/>
    <p:sldId id="302" r:id="rId99"/>
    <p:sldId id="593" r:id="rId100"/>
    <p:sldId id="601" r:id="rId101"/>
    <p:sldId id="607" r:id="rId102"/>
    <p:sldId id="595" r:id="rId103"/>
    <p:sldId id="600" r:id="rId104"/>
    <p:sldId id="437" r:id="rId105"/>
    <p:sldId id="596" r:id="rId106"/>
    <p:sldId id="597" r:id="rId107"/>
    <p:sldId id="598" r:id="rId108"/>
    <p:sldId id="602" r:id="rId109"/>
    <p:sldId id="532" r:id="rId110"/>
    <p:sldId id="306" r:id="rId111"/>
    <p:sldId id="599" r:id="rId112"/>
    <p:sldId id="307" r:id="rId113"/>
    <p:sldId id="604" r:id="rId114"/>
    <p:sldId id="605" r:id="rId115"/>
    <p:sldId id="606" r:id="rId116"/>
    <p:sldId id="341" r:id="rId117"/>
    <p:sldId id="608" r:id="rId118"/>
    <p:sldId id="527" r:id="rId119"/>
    <p:sldId id="528" r:id="rId120"/>
    <p:sldId id="529" r:id="rId121"/>
    <p:sldId id="531" r:id="rId122"/>
    <p:sldId id="530" r:id="rId123"/>
    <p:sldId id="368" r:id="rId124"/>
    <p:sldId id="546" r:id="rId125"/>
    <p:sldId id="618" r:id="rId126"/>
    <p:sldId id="619" r:id="rId127"/>
    <p:sldId id="620" r:id="rId128"/>
    <p:sldId id="621" r:id="rId129"/>
    <p:sldId id="627" r:id="rId130"/>
    <p:sldId id="622" r:id="rId131"/>
    <p:sldId id="625" r:id="rId132"/>
    <p:sldId id="628" r:id="rId133"/>
    <p:sldId id="626" r:id="rId134"/>
    <p:sldId id="500" r:id="rId135"/>
    <p:sldId id="501" r:id="rId136"/>
    <p:sldId id="502" r:id="rId137"/>
    <p:sldId id="503" r:id="rId138"/>
    <p:sldId id="504" r:id="rId139"/>
    <p:sldId id="505" r:id="rId140"/>
    <p:sldId id="506" r:id="rId141"/>
    <p:sldId id="507" r:id="rId142"/>
    <p:sldId id="547" r:id="rId143"/>
    <p:sldId id="508" r:id="rId144"/>
    <p:sldId id="509" r:id="rId145"/>
    <p:sldId id="510" r:id="rId146"/>
    <p:sldId id="511" r:id="rId147"/>
    <p:sldId id="512" r:id="rId148"/>
    <p:sldId id="513" r:id="rId149"/>
    <p:sldId id="514" r:id="rId150"/>
    <p:sldId id="515" r:id="rId151"/>
    <p:sldId id="516" r:id="rId152"/>
    <p:sldId id="517" r:id="rId153"/>
    <p:sldId id="518" r:id="rId154"/>
    <p:sldId id="519" r:id="rId155"/>
    <p:sldId id="524" r:id="rId156"/>
    <p:sldId id="522" r:id="rId157"/>
    <p:sldId id="523" r:id="rId158"/>
    <p:sldId id="629" r:id="rId159"/>
    <p:sldId id="383" r:id="rId1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3D2D289-5728-4E1B-A8A4-08473EE78024}">
          <p14:sldIdLst>
            <p14:sldId id="256"/>
          </p14:sldIdLst>
        </p14:section>
        <p14:section name="Introduction" id="{5A784368-57B4-4351-A497-BA220C0CDE81}">
          <p14:sldIdLst>
            <p14:sldId id="258"/>
            <p14:sldId id="446"/>
            <p14:sldId id="259"/>
            <p14:sldId id="356"/>
            <p14:sldId id="403"/>
          </p14:sldIdLst>
        </p14:section>
        <p14:section name="Deconstructing FHIR" id="{0FDFBA23-3CF0-4510-A204-DC47955666D5}">
          <p14:sldIdLst>
            <p14:sldId id="260"/>
            <p14:sldId id="404"/>
            <p14:sldId id="560"/>
            <p14:sldId id="447"/>
            <p14:sldId id="553"/>
            <p14:sldId id="554"/>
            <p14:sldId id="567"/>
            <p14:sldId id="568"/>
            <p14:sldId id="556"/>
            <p14:sldId id="263"/>
            <p14:sldId id="557"/>
            <p14:sldId id="558"/>
            <p14:sldId id="559"/>
            <p14:sldId id="561"/>
            <p14:sldId id="264"/>
            <p14:sldId id="457"/>
            <p14:sldId id="266"/>
            <p14:sldId id="458"/>
            <p14:sldId id="270"/>
            <p14:sldId id="459"/>
            <p14:sldId id="562"/>
            <p14:sldId id="461"/>
            <p14:sldId id="537"/>
            <p14:sldId id="536"/>
            <p14:sldId id="272"/>
            <p14:sldId id="563"/>
            <p14:sldId id="463"/>
            <p14:sldId id="564"/>
            <p14:sldId id="588"/>
            <p14:sldId id="565"/>
            <p14:sldId id="539"/>
            <p14:sldId id="566"/>
            <p14:sldId id="413"/>
          </p14:sldIdLst>
        </p14:section>
        <p14:section name="REST service interface" id="{73234B1E-292A-458B-96BD-D1646C2E2B3C}">
          <p14:sldIdLst>
            <p14:sldId id="281"/>
            <p14:sldId id="572"/>
            <p14:sldId id="282"/>
            <p14:sldId id="613"/>
            <p14:sldId id="611"/>
            <p14:sldId id="614"/>
            <p14:sldId id="284"/>
            <p14:sldId id="571"/>
            <p14:sldId id="615"/>
            <p14:sldId id="616"/>
            <p14:sldId id="617"/>
            <p14:sldId id="419"/>
            <p14:sldId id="286"/>
            <p14:sldId id="309"/>
            <p14:sldId id="573"/>
            <p14:sldId id="474"/>
            <p14:sldId id="475"/>
            <p14:sldId id="476"/>
            <p14:sldId id="477"/>
            <p14:sldId id="295"/>
            <p14:sldId id="292"/>
            <p14:sldId id="393"/>
            <p14:sldId id="394"/>
            <p14:sldId id="290"/>
            <p14:sldId id="310"/>
            <p14:sldId id="311"/>
          </p14:sldIdLst>
        </p14:section>
        <p14:section name="Resources in code" id="{3B0274F8-1B4B-404D-9FAC-7DEBE0C9CD6E}">
          <p14:sldIdLst>
            <p14:sldId id="373"/>
            <p14:sldId id="414"/>
            <p14:sldId id="469"/>
            <p14:sldId id="569"/>
            <p14:sldId id="570"/>
            <p14:sldId id="582"/>
            <p14:sldId id="583"/>
          </p14:sldIdLst>
        </p14:section>
        <p14:section name="Bundles" id="{BDF5F326-FB21-40FB-83A8-5F5817EC5555}">
          <p14:sldIdLst>
            <p14:sldId id="422"/>
            <p14:sldId id="428"/>
            <p14:sldId id="584"/>
            <p14:sldId id="424"/>
            <p14:sldId id="484"/>
            <p14:sldId id="482"/>
            <p14:sldId id="585"/>
            <p14:sldId id="483"/>
            <p14:sldId id="490"/>
            <p14:sldId id="587"/>
            <p14:sldId id="525"/>
            <p14:sldId id="526"/>
            <p14:sldId id="438"/>
            <p14:sldId id="486"/>
            <p14:sldId id="487"/>
            <p14:sldId id="586"/>
          </p14:sldIdLst>
        </p14:section>
        <p14:section name="Search Functionality" id="{B49AE08E-496F-4FEC-ABFF-CB4F1959192D}">
          <p14:sldIdLst>
            <p14:sldId id="357"/>
            <p14:sldId id="489"/>
            <p14:sldId id="589"/>
            <p14:sldId id="493"/>
            <p14:sldId id="495"/>
            <p14:sldId id="590"/>
            <p14:sldId id="397"/>
            <p14:sldId id="591"/>
            <p14:sldId id="542"/>
          </p14:sldIdLst>
        </p14:section>
        <p14:section name="Beyond REST" id="{952537E9-E564-44A8-A484-414F4268056F}">
          <p14:sldIdLst>
            <p14:sldId id="302"/>
            <p14:sldId id="593"/>
            <p14:sldId id="601"/>
            <p14:sldId id="607"/>
            <p14:sldId id="595"/>
            <p14:sldId id="600"/>
            <p14:sldId id="437"/>
            <p14:sldId id="596"/>
            <p14:sldId id="597"/>
            <p14:sldId id="598"/>
            <p14:sldId id="602"/>
            <p14:sldId id="532"/>
            <p14:sldId id="306"/>
            <p14:sldId id="599"/>
            <p14:sldId id="307"/>
            <p14:sldId id="604"/>
            <p14:sldId id="605"/>
            <p14:sldId id="606"/>
          </p14:sldIdLst>
        </p14:section>
        <p14:section name="FHIR distribution" id="{6F64A7F0-4BA5-40F3-9C03-CF0D1D2111AB}">
          <p14:sldIdLst>
            <p14:sldId id="341"/>
            <p14:sldId id="608"/>
            <p14:sldId id="527"/>
            <p14:sldId id="528"/>
            <p14:sldId id="529"/>
            <p14:sldId id="531"/>
            <p14:sldId id="530"/>
            <p14:sldId id="368"/>
            <p14:sldId id="546"/>
          </p14:sldIdLst>
        </p14:section>
        <p14:section name="Profiles and validation" id="{6D6EEBC9-33D2-413B-858C-3B4C67EF6125}">
          <p14:sldIdLst>
            <p14:sldId id="618"/>
            <p14:sldId id="619"/>
            <p14:sldId id="620"/>
            <p14:sldId id="621"/>
            <p14:sldId id="627"/>
            <p14:sldId id="622"/>
            <p14:sldId id="625"/>
            <p14:sldId id="628"/>
            <p14:sldId id="626"/>
          </p14:sldIdLst>
        </p14:section>
        <p14:section name="Building a server" id="{7DEBD1BB-B2B9-4920-9486-022A914702CB}">
          <p14:sldIdLst>
            <p14:sldId id="500"/>
            <p14:sldId id="501"/>
            <p14:sldId id="502"/>
            <p14:sldId id="503"/>
            <p14:sldId id="504"/>
            <p14:sldId id="505"/>
            <p14:sldId id="506"/>
            <p14:sldId id="507"/>
            <p14:sldId id="547"/>
            <p14:sldId id="508"/>
            <p14:sldId id="509"/>
            <p14:sldId id="510"/>
            <p14:sldId id="511"/>
            <p14:sldId id="512"/>
            <p14:sldId id="513"/>
            <p14:sldId id="514"/>
            <p14:sldId id="515"/>
            <p14:sldId id="516"/>
            <p14:sldId id="517"/>
            <p14:sldId id="518"/>
            <p14:sldId id="519"/>
            <p14:sldId id="524"/>
            <p14:sldId id="522"/>
            <p14:sldId id="523"/>
            <p14:sldId id="629"/>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0" autoAdjust="0"/>
    <p:restoredTop sz="86646" autoAdjust="0"/>
  </p:normalViewPr>
  <p:slideViewPr>
    <p:cSldViewPr>
      <p:cViewPr>
        <p:scale>
          <a:sx n="70" d="100"/>
          <a:sy n="70" d="100"/>
        </p:scale>
        <p:origin x="-2778" y="-7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tyle>
          <a:lnRef idx="1">
            <a:schemeClr val="accent1"/>
          </a:lnRef>
          <a:fillRef idx="3">
            <a:schemeClr val="accent1"/>
          </a:fillRef>
          <a:effectRef idx="2">
            <a:schemeClr val="accent1"/>
          </a:effectRef>
          <a:fontRef idx="minor">
            <a:schemeClr val="lt1"/>
          </a:fontRef>
        </dgm:style>
      </dgm:prSe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tyle>
          <a:lnRef idx="1">
            <a:schemeClr val="accent5"/>
          </a:lnRef>
          <a:fillRef idx="3">
            <a:schemeClr val="accent5"/>
          </a:fillRef>
          <a:effectRef idx="2">
            <a:schemeClr val="accent5"/>
          </a:effectRef>
          <a:fontRef idx="minor">
            <a:schemeClr val="lt1"/>
          </a:fontRef>
        </dgm:style>
      </dgm:prSet>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tyle>
          <a:lnRef idx="1">
            <a:schemeClr val="accent3"/>
          </a:lnRef>
          <a:fillRef idx="3">
            <a:schemeClr val="accent3"/>
          </a:fillRef>
          <a:effectRef idx="2">
            <a:schemeClr val="accent3"/>
          </a:effectRef>
          <a:fontRef idx="minor">
            <a:schemeClr val="lt1"/>
          </a:fontRef>
        </dgm:style>
      </dgm:prSet>
      <dgm:spPr>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F4A94A1A-B467-40CA-9E23-CABA9162145C}" type="presOf" srcId="{B5E039F1-BBD9-49CA-AED0-167893AD4C2D}" destId="{AA9D5778-9E54-41DB-BF3A-44486A11C644}" srcOrd="0" destOrd="0" presId="urn:microsoft.com/office/officeart/2005/8/layout/matrix3"/>
    <dgm:cxn modelId="{3FB4BD04-5628-401C-AF1A-5C3C3A398BFC}"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A49CD688-3FA8-4FEB-A266-824844554398}" type="presOf" srcId="{D1EB14A3-E50B-4C6B-8B85-FC2F1AA58ED5}" destId="{ECAE1A64-3C26-4CD0-8055-16154FF0361B}" srcOrd="0" destOrd="0" presId="urn:microsoft.com/office/officeart/2005/8/layout/matrix3"/>
    <dgm:cxn modelId="{C93E9C26-C80B-44C1-A4B3-A2500EEB5EED}"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2DA0A69D-A971-419C-B48E-D1580D999CD6}" type="presOf" srcId="{3E4F9D75-D5D8-4314-ACBD-27833A7F9B37}" destId="{0F528374-3DE1-4486-B71C-82DC73192314}" srcOrd="0" destOrd="0" presId="urn:microsoft.com/office/officeart/2005/8/layout/matrix3"/>
    <dgm:cxn modelId="{EC8E97A0-C76F-449E-AE35-23690890B01D}" type="presParOf" srcId="{0F528374-3DE1-4486-B71C-82DC73192314}" destId="{7476B03F-5A87-4E08-A32E-D8B9821AFAB6}" srcOrd="0" destOrd="0" presId="urn:microsoft.com/office/officeart/2005/8/layout/matrix3"/>
    <dgm:cxn modelId="{EC9A06C7-20A0-4042-942C-DD7ABFB27590}" type="presParOf" srcId="{0F528374-3DE1-4486-B71C-82DC73192314}" destId="{ECAE1A64-3C26-4CD0-8055-16154FF0361B}" srcOrd="1" destOrd="0" presId="urn:microsoft.com/office/officeart/2005/8/layout/matrix3"/>
    <dgm:cxn modelId="{44AECA5B-ED71-41D0-92B9-5C18223FCE59}" type="presParOf" srcId="{0F528374-3DE1-4486-B71C-82DC73192314}" destId="{AA9D5778-9E54-41DB-BF3A-44486A11C644}" srcOrd="2" destOrd="0" presId="urn:microsoft.com/office/officeart/2005/8/layout/matrix3"/>
    <dgm:cxn modelId="{F40D93E5-527B-4D06-867A-E8F626E1B54C}" type="presParOf" srcId="{0F528374-3DE1-4486-B71C-82DC73192314}" destId="{B6C28692-8BAE-4E06-A3BE-9AAFCCA84D47}" srcOrd="3" destOrd="0" presId="urn:microsoft.com/office/officeart/2005/8/layout/matrix3"/>
    <dgm:cxn modelId="{8C48B51C-274A-44DE-A72C-C6261DBE045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D38D017A-6CB8-4A57-90AA-8ADB32B057AF}" type="presOf" srcId="{D1EB14A3-E50B-4C6B-8B85-FC2F1AA58ED5}" destId="{ECAE1A64-3C26-4CD0-8055-16154FF0361B}" srcOrd="0" destOrd="0" presId="urn:microsoft.com/office/officeart/2005/8/layout/matrix3"/>
    <dgm:cxn modelId="{D202BC90-6A3E-402E-A3CD-C48B92C8B66F}" type="presOf" srcId="{95D9FA2A-C5BC-4752-8E72-6799C0FBC1C6}" destId="{C9DED484-765B-4B50-9650-386C82457535}"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FC93D3CF-8BE5-4B90-A1DE-5AE9B3A07321}"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380268"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766348" y="386080"/>
          <a:ext cx="1584960" cy="1584960"/>
        </a:xfrm>
        <a:prstGeom prst="round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843719" y="463451"/>
        <a:ext cx="1430218" cy="1430218"/>
      </dsp:txXfrm>
    </dsp:sp>
    <dsp:sp modelId="{AA9D5778-9E54-41DB-BF3A-44486A11C644}">
      <dsp:nvSpPr>
        <dsp:cNvPr id="0" name=""/>
        <dsp:cNvSpPr/>
      </dsp:nvSpPr>
      <dsp:spPr>
        <a:xfrm>
          <a:off x="2473228" y="386080"/>
          <a:ext cx="1584960" cy="158496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2550599" y="463451"/>
        <a:ext cx="1430218" cy="1430218"/>
      </dsp:txXfrm>
    </dsp:sp>
    <dsp:sp modelId="{B6C28692-8BAE-4E06-A3BE-9AAFCCA84D47}">
      <dsp:nvSpPr>
        <dsp:cNvPr id="0" name=""/>
        <dsp:cNvSpPr/>
      </dsp:nvSpPr>
      <dsp:spPr>
        <a:xfrm>
          <a:off x="766348" y="2092960"/>
          <a:ext cx="1584960" cy="158496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843719" y="2170331"/>
        <a:ext cx="1430218" cy="1430218"/>
      </dsp:txXfrm>
    </dsp:sp>
    <dsp:sp modelId="{C9DED484-765B-4B50-9650-386C82457535}">
      <dsp:nvSpPr>
        <dsp:cNvPr id="0" name=""/>
        <dsp:cNvSpPr/>
      </dsp:nvSpPr>
      <dsp:spPr>
        <a:xfrm>
          <a:off x="2473228" y="2092960"/>
          <a:ext cx="1584960" cy="158496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2550599"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extLst>
      <p:ext uri="{BB962C8B-B14F-4D97-AF65-F5344CB8AC3E}">
        <p14:creationId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a:t>
            </a:fld>
            <a:endParaRPr lang="en-US"/>
          </a:p>
        </p:txBody>
      </p:sp>
    </p:spTree>
    <p:extLst>
      <p:ext uri="{BB962C8B-B14F-4D97-AF65-F5344CB8AC3E}">
        <p14:creationId xmlns:p14="http://schemas.microsoft.com/office/powerpoint/2010/main" val="331386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smtClean="0"/>
              <a:t>This is not only the URL you use to retrieve the resource, it’s also its id.</a:t>
            </a:r>
          </a:p>
          <a:p>
            <a:pPr marL="171428" indent="-171428" defTabSz="914281">
              <a:buFont typeface="Arial" charset="0"/>
              <a:buChar char="•"/>
              <a:defRPr/>
            </a:pPr>
            <a:r>
              <a:rPr lang="en-US" dirty="0" smtClean="0"/>
              <a:t>All URL’s in FHIR are</a:t>
            </a:r>
            <a:r>
              <a:rPr lang="en-US" baseline="0" dirty="0" smtClean="0"/>
              <a:t> case-sensitive (and so is the id)</a:t>
            </a:r>
          </a:p>
          <a:p>
            <a:pPr marL="171428" indent="-171428" defTabSz="914281">
              <a:buFont typeface="Arial" charset="0"/>
              <a:buChar char="•"/>
              <a:defRPr/>
            </a:pPr>
            <a:r>
              <a:rPr lang="en-US" baseline="0" dirty="0" smtClean="0"/>
              <a:t>It is *metadata*, you won’t find this in the Resource’s definition</a:t>
            </a:r>
          </a:p>
          <a:p>
            <a:pPr marL="171428" indent="-171428" defTabSz="914281">
              <a:buFont typeface="Arial" charset="0"/>
              <a:buChar char="•"/>
              <a:defRPr/>
            </a:pPr>
            <a:endParaRPr lang="en-US" baseline="0" dirty="0" smtClean="0"/>
          </a:p>
          <a:p>
            <a:pPr marL="171428" indent="-171428" defTabSz="914281">
              <a:buFont typeface="Arial" charset="0"/>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a:t>
            </a:r>
            <a:r>
              <a:rPr lang="en-US" dirty="0" err="1" smtClean="0"/>
              <a:t>datatypes</a:t>
            </a:r>
            <a:r>
              <a:rPr lang="en-US" dirty="0" smtClean="0"/>
              <a:t>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Datatypes</a:t>
            </a:r>
            <a:r>
              <a:rPr lang="en-US" dirty="0" smtClean="0"/>
              <a:t> use both primitives and other </a:t>
            </a:r>
            <a:r>
              <a:rPr lang="en-US" dirty="0" err="1" smtClean="0"/>
              <a:t>datatypes</a:t>
            </a:r>
            <a:r>
              <a:rPr lang="en-US" dirty="0" smtClean="0"/>
              <a:t>.</a:t>
            </a:r>
          </a:p>
          <a:p>
            <a:pPr marL="171450" indent="-171450">
              <a:buFont typeface="Arial" charset="0"/>
              <a:buChar char="•"/>
            </a:pPr>
            <a:r>
              <a:rPr lang="en-US" dirty="0" smtClean="0"/>
              <a:t>Some </a:t>
            </a:r>
            <a:r>
              <a:rPr lang="en-US" dirty="0" err="1" smtClean="0"/>
              <a:t>datatypes</a:t>
            </a:r>
            <a:r>
              <a:rPr lang="en-US" dirty="0" smtClean="0"/>
              <a:t> use attributes with cardinality &gt; 1</a:t>
            </a:r>
          </a:p>
          <a:p>
            <a:pPr marL="171450" indent="-171450">
              <a:buFont typeface="Arial" charset="0"/>
              <a:buChar char="•"/>
            </a:pPr>
            <a:r>
              <a:rPr lang="en-US" dirty="0" err="1" smtClean="0"/>
              <a:t>CodeableConcept.primary</a:t>
            </a:r>
            <a:r>
              <a:rPr lang="en-US" baseline="0" dirty="0" smtClean="0"/>
              <a:t> is actually refers to a coding in </a:t>
            </a:r>
            <a:r>
              <a:rPr lang="en-US" baseline="0" dirty="0" err="1" smtClean="0"/>
              <a:t>CodeableConcept.coding</a:t>
            </a:r>
            <a:r>
              <a:rPr lang="en-US" baseline="0" dirty="0" smtClean="0"/>
              <a:t>, so is not a code itself.</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25</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27</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31</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a:t>
            </a:r>
            <a:r>
              <a:rPr lang="en-US" dirty="0" err="1" smtClean="0"/>
              <a:t>datatype</a:t>
            </a:r>
            <a:endParaRPr lang="en-US"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32</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33</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a:t>
            </a:r>
            <a:r>
              <a:rPr lang="en-US" dirty="0" err="1" smtClean="0"/>
              <a:t>datatypes</a:t>
            </a:r>
            <a:r>
              <a:rPr lang="en-US" dirty="0" smtClean="0"/>
              <a:t>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34</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smtClean="0"/>
              <a:t>Really</a:t>
            </a:r>
            <a:r>
              <a:rPr lang="nl-NL" dirty="0" smtClean="0"/>
              <a:t> </a:t>
            </a:r>
            <a:r>
              <a:rPr lang="nl-NL" i="1" dirty="0" err="1" smtClean="0"/>
              <a:t>any</a:t>
            </a:r>
            <a:r>
              <a:rPr lang="nl-NL" dirty="0" smtClean="0"/>
              <a:t> FHIR element (Resource, Datatype, </a:t>
            </a:r>
            <a:r>
              <a:rPr lang="nl-NL" dirty="0" err="1" smtClean="0"/>
              <a:t>Primitive</a:t>
            </a:r>
            <a:r>
              <a:rPr lang="nl-NL" dirty="0" smtClean="0"/>
              <a:t>) </a:t>
            </a:r>
            <a:r>
              <a:rPr lang="nl-NL" dirty="0" err="1" smtClean="0"/>
              <a:t>can</a:t>
            </a:r>
            <a:r>
              <a:rPr lang="nl-NL" dirty="0" smtClean="0"/>
              <a:t> </a:t>
            </a:r>
            <a:r>
              <a:rPr lang="nl-NL" dirty="0" err="1" smtClean="0"/>
              <a:t>be</a:t>
            </a:r>
            <a:r>
              <a:rPr lang="nl-NL" dirty="0" smtClean="0"/>
              <a:t> </a:t>
            </a:r>
            <a:r>
              <a:rPr lang="nl-NL" dirty="0" err="1" smtClean="0"/>
              <a:t>extended</a:t>
            </a:r>
            <a:r>
              <a:rPr lang="nl-NL" dirty="0" smtClean="0"/>
              <a:t>. Just nest </a:t>
            </a:r>
            <a:r>
              <a:rPr lang="nl-NL" dirty="0" err="1" smtClean="0"/>
              <a:t>an</a:t>
            </a:r>
            <a:r>
              <a:rPr lang="nl-NL" dirty="0" smtClean="0"/>
              <a:t> &lt;extension&gt; element </a:t>
            </a:r>
            <a:r>
              <a:rPr lang="nl-NL" dirty="0" err="1" smtClean="0"/>
              <a:t>under</a:t>
            </a:r>
            <a:r>
              <a:rPr lang="nl-NL" dirty="0" smtClean="0"/>
              <a:t> the </a:t>
            </a:r>
            <a:r>
              <a:rPr lang="nl-NL" dirty="0" err="1" smtClean="0"/>
              <a:t>thing</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extend</a:t>
            </a:r>
            <a:endParaRPr lang="nl-NL" dirty="0" smtClean="0"/>
          </a:p>
          <a:p>
            <a:pPr marL="171428" indent="-171428" defTabSz="914281">
              <a:buFont typeface="Arial" charset="0"/>
              <a:buChar char="•"/>
              <a:defRPr/>
            </a:pPr>
            <a:r>
              <a:rPr lang="en-US" dirty="0" smtClean="0"/>
              <a:t>You should be able to go to the formal definition endpoint and get the definition of the extension.</a:t>
            </a:r>
          </a:p>
          <a:p>
            <a:pPr marL="171428" indent="-171428" defTabSz="914281">
              <a:buFont typeface="Arial" charset="0"/>
              <a:buChar char="•"/>
              <a:defRPr/>
            </a:pPr>
            <a:r>
              <a:rPr lang="en-US" smtClean="0"/>
              <a:t>Note: birth </a:t>
            </a:r>
            <a:r>
              <a:rPr lang="en-US" dirty="0" smtClean="0"/>
              <a:t>order is already provided for</a:t>
            </a:r>
            <a:r>
              <a:rPr lang="en-US" baseline="0" dirty="0" smtClean="0"/>
              <a:t> in FHIR through the </a:t>
            </a:r>
            <a:r>
              <a:rPr lang="en-US" baseline="0" dirty="0" err="1" smtClean="0"/>
              <a:t>multipleBirthInteger</a:t>
            </a:r>
            <a:endParaRPr lang="nl-NL" dirty="0" smtClean="0"/>
          </a:p>
          <a:p>
            <a:pPr marL="171428" indent="-171428" defTabSz="914281">
              <a:buFont typeface="Arial" charset="0"/>
              <a:buChar char="•"/>
              <a:defRPr/>
            </a:pPr>
            <a:endParaRPr lang="nl-NL"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36</a:t>
            </a:fld>
            <a:endParaRPr lang="en-US"/>
          </a:p>
        </p:txBody>
      </p:sp>
    </p:spTree>
    <p:extLst>
      <p:ext uri="{BB962C8B-B14F-4D97-AF65-F5344CB8AC3E}">
        <p14:creationId xmlns:p14="http://schemas.microsoft.com/office/powerpoint/2010/main" val="3865334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a:t>
            </a:r>
            <a:r>
              <a:rPr lang="en-US" dirty="0" err="1" smtClean="0"/>
              <a:t>datatypes</a:t>
            </a:r>
            <a:r>
              <a:rPr lang="en-US" dirty="0" smtClean="0"/>
              <a:t>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39</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40</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Content is the same</a:t>
            </a:r>
            <a:endParaRPr lang="nl-NL" dirty="0"/>
          </a:p>
        </p:txBody>
      </p:sp>
      <p:sp>
        <p:nvSpPr>
          <p:cNvPr id="4" name="Date Placeholder 3"/>
          <p:cNvSpPr>
            <a:spLocks noGrp="1"/>
          </p:cNvSpPr>
          <p:nvPr>
            <p:ph type="dt" idx="10"/>
          </p:nvPr>
        </p:nvSpPr>
        <p:spPr/>
        <p:txBody>
          <a:bodyPr/>
          <a:lstStyle/>
          <a:p>
            <a:r>
              <a:rPr lang="nl-NL" smtClean="0"/>
              <a:t>25-6-2010</a:t>
            </a:r>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16844DE-39AC-45D5-92A8-262EC95D3BAB}" type="slidenum">
              <a:rPr lang="nl-NL" smtClean="0"/>
              <a:t>41</a:t>
            </a:fld>
            <a:endParaRPr lang="nl-NL"/>
          </a:p>
        </p:txBody>
      </p:sp>
    </p:spTree>
    <p:extLst>
      <p:ext uri="{BB962C8B-B14F-4D97-AF65-F5344CB8AC3E}">
        <p14:creationId xmlns:p14="http://schemas.microsoft.com/office/powerpoint/2010/main" val="2928545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/Patient/&lt;id&gt;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smtClean="0"/>
              <a:t>This is not only the URL you use to retrieve the resource, it’s also its id.</a:t>
            </a:r>
          </a:p>
          <a:p>
            <a:pPr marL="171428" indent="-171428" defTabSz="914281">
              <a:buFont typeface="Arial" charset="0"/>
              <a:buChar char="•"/>
              <a:defRPr/>
            </a:pPr>
            <a:r>
              <a:rPr lang="en-US" dirty="0" smtClean="0"/>
              <a:t>All URL’s in FHIR are</a:t>
            </a:r>
            <a:r>
              <a:rPr lang="en-US" baseline="0" dirty="0" smtClean="0"/>
              <a:t> case-sensitive (and so is the id)</a:t>
            </a:r>
          </a:p>
          <a:p>
            <a:pPr marL="0" indent="0" defTabSz="914281">
              <a:buFont typeface="Arial" charset="0"/>
              <a:buNone/>
              <a:defRPr/>
            </a:pPr>
            <a:endParaRPr lang="en-US" baseline="0" dirty="0" smtClean="0"/>
          </a:p>
          <a:p>
            <a:pPr marL="171428" indent="-171428" defTabSz="914281">
              <a:buFont typeface="Arial" charset="0"/>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49" indent="-185749">
              <a:buFont typeface="Arial" pitchFamily="34" charset="0"/>
              <a:buChar char="•"/>
            </a:pPr>
            <a:r>
              <a:rPr lang="en-US" baseline="0" dirty="0" smtClean="0"/>
              <a:t>Just a quick look at tags, so the term had been mentioned</a:t>
            </a:r>
          </a:p>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49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51</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You can retrieve any patient using a GET on the patient’s id, which is just an </a:t>
            </a:r>
            <a:r>
              <a:rPr lang="en-US" dirty="0" err="1" smtClean="0"/>
              <a:t>url</a:t>
            </a:r>
            <a:r>
              <a:rPr lang="en-US" baseline="0" dirty="0" smtClean="0"/>
              <a:t> on the server: /</a:t>
            </a:r>
            <a:r>
              <a:rPr lang="en-US" baseline="0" dirty="0" err="1" smtClean="0"/>
              <a:t>fhir</a:t>
            </a:r>
            <a:r>
              <a:rPr lang="en-US" baseline="0" dirty="0" smtClean="0"/>
              <a:t>/Patient/&lt;id&gt;</a:t>
            </a:r>
          </a:p>
          <a:p>
            <a:pPr marL="171428" indent="-171428">
              <a:buFont typeface="Arial" pitchFamily="34" charset="0"/>
              <a:buChar char="•"/>
            </a:pPr>
            <a:r>
              <a:rPr lang="en-US" baseline="0" dirty="0" smtClean="0"/>
              <a:t>We have our own MIME-type: “application/</a:t>
            </a:r>
            <a:r>
              <a:rPr lang="en-US" baseline="0" dirty="0" err="1" smtClean="0"/>
              <a:t>xml+fhir</a:t>
            </a:r>
            <a:r>
              <a:rPr lang="en-US" baseline="0" dirty="0" smtClean="0"/>
              <a:t>” and “application/</a:t>
            </a:r>
            <a:r>
              <a:rPr lang="en-US" baseline="0" dirty="0" err="1" smtClean="0"/>
              <a:t>json+fhir</a:t>
            </a:r>
            <a:r>
              <a:rPr lang="en-US" baseline="0" dirty="0" smtClean="0"/>
              <a:t>”</a:t>
            </a:r>
          </a:p>
          <a:p>
            <a:pPr marL="171428" indent="-171428">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a:t>
            </a:fld>
            <a:endParaRPr lang="en-US"/>
          </a:p>
        </p:txBody>
      </p:sp>
    </p:spTree>
    <p:extLst>
      <p:ext uri="{BB962C8B-B14F-4D97-AF65-F5344CB8AC3E}">
        <p14:creationId xmlns:p14="http://schemas.microsoft.com/office/powerpoint/2010/main" val="389007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64</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66</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40:00-50:00 (10 minutes)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67</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73</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76</a:t>
            </a:fld>
            <a:endParaRPr lang="en-US"/>
          </a:p>
        </p:txBody>
      </p:sp>
    </p:spTree>
    <p:extLst>
      <p:ext uri="{BB962C8B-B14F-4D97-AF65-F5344CB8AC3E}">
        <p14:creationId xmlns:p14="http://schemas.microsoft.com/office/powerpoint/2010/main" val="3880249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78</a:t>
            </a:fld>
            <a:endParaRPr lang="en-US"/>
          </a:p>
        </p:txBody>
      </p:sp>
    </p:spTree>
    <p:extLst>
      <p:ext uri="{BB962C8B-B14F-4D97-AF65-F5344CB8AC3E}">
        <p14:creationId xmlns:p14="http://schemas.microsoft.com/office/powerpoint/2010/main" val="895156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11432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81</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p14="http://schemas.microsoft.com/office/powerpoint/2010/main" val="4040959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2449382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88</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89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1:30:00-1:50:00 (20 minutes)</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Look at</a:t>
            </a:r>
            <a:r>
              <a:rPr lang="nl-NL" baseline="0" dirty="0" smtClean="0"/>
              <a:t> </a:t>
            </a:r>
            <a:r>
              <a:rPr lang="nl-NL" baseline="0" dirty="0" err="1" smtClean="0"/>
              <a:t>modifiers</a:t>
            </a:r>
            <a:r>
              <a:rPr lang="nl-NL" baseline="0" dirty="0" smtClean="0"/>
              <a:t> on the HL7 FHIR site (:exact, :missing, etc.)</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94</a:t>
            </a:fld>
            <a:endParaRPr lang="en-US"/>
          </a:p>
        </p:txBody>
      </p:sp>
    </p:spTree>
    <p:extLst>
      <p:ext uri="{BB962C8B-B14F-4D97-AF65-F5344CB8AC3E}">
        <p14:creationId xmlns:p14="http://schemas.microsoft.com/office/powerpoint/2010/main" val="207844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1:50:00-2:00:00 (10 minutes)</a:t>
            </a:r>
          </a:p>
          <a:p>
            <a:endParaRPr lang="en-US" dirty="0" smtClean="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0"/>
          </p:nvPr>
        </p:nvSpPr>
        <p:spPr/>
        <p:txBody>
          <a:bodyPr/>
          <a:lstStyle/>
          <a:p>
            <a:r>
              <a:rPr lang="nl-NL" smtClean="0"/>
              <a:t>25-6-2010</a:t>
            </a:r>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16844DE-39AC-45D5-92A8-262EC95D3BAB}" type="slidenum">
              <a:rPr lang="nl-NL" smtClean="0"/>
              <a:t>103</a:t>
            </a:fld>
            <a:endParaRPr lang="nl-NL"/>
          </a:p>
        </p:txBody>
      </p:sp>
    </p:spTree>
    <p:extLst>
      <p:ext uri="{BB962C8B-B14F-4D97-AF65-F5344CB8AC3E}">
        <p14:creationId xmlns:p14="http://schemas.microsoft.com/office/powerpoint/2010/main" val="797152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104</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10:00-40:00 (30 minutes)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a:t>
            </a:r>
            <a:r>
              <a:rPr lang="en-US" dirty="0" err="1" smtClean="0"/>
              <a:t>ofcourse</a:t>
            </a:r>
            <a:r>
              <a:rPr lang="en-US" dirty="0" smtClean="0"/>
              <a:t>,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106</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a:t>
            </a:r>
            <a:r>
              <a:rPr lang="en-US" dirty="0" err="1" smtClean="0"/>
              <a:t>ofcourse</a:t>
            </a:r>
            <a:r>
              <a:rPr lang="en-US" dirty="0" smtClean="0"/>
              <a:t>,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107</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116</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2:25:00-2:35:00 (10 minutes)</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125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40:00-50:00 (10 minutes)</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127</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132</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134</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2:35:00-2:55:00 (20 minutes)</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135</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it's subject, and it links to a </a:t>
            </a:r>
            <a:r>
              <a:rPr lang="en-US" dirty="0">
                <a:hlinkClick r:id="rId5"/>
              </a:rPr>
              <a:t>Procedure</a:t>
            </a:r>
            <a:r>
              <a:rPr lang="en-US" dirty="0"/>
              <a:t> resource as it's cause, there is no automatic rule or implication that the procedure has the same patient as it's 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a:t>
            </a:r>
            <a:r>
              <a:rPr lang="nl-NL" baseline="0" dirty="0" err="1" smtClean="0"/>
              <a:t>Lot’s</a:t>
            </a:r>
            <a:r>
              <a:rPr lang="nl-NL" baseline="0" dirty="0" smtClean="0"/>
              <a:t> of </a:t>
            </a:r>
            <a:r>
              <a:rPr lang="nl-NL" baseline="0" dirty="0" err="1" smtClean="0"/>
              <a:t>mappings</a:t>
            </a:r>
            <a:r>
              <a:rPr lang="nl-NL" baseline="0" dirty="0" smtClean="0"/>
              <a:t> </a:t>
            </a:r>
            <a:r>
              <a:rPr lang="nl-NL" baseline="0" dirty="0" err="1" smtClean="0"/>
              <a:t>to</a:t>
            </a:r>
            <a:r>
              <a:rPr lang="nl-NL" baseline="0" dirty="0" smtClean="0"/>
              <a:t> support </a:t>
            </a:r>
            <a:r>
              <a:rPr lang="nl-NL" baseline="0" dirty="0" err="1" smtClean="0"/>
              <a:t>our</a:t>
            </a:r>
            <a:r>
              <a:rPr lang="nl-NL" baseline="0" dirty="0" smtClean="0"/>
              <a:t> nesting, </a:t>
            </a:r>
            <a:r>
              <a:rPr lang="nl-NL" baseline="0" dirty="0" err="1" smtClean="0"/>
              <a:t>cardinalities</a:t>
            </a:r>
            <a:r>
              <a:rPr lang="nl-NL" baseline="0" dirty="0" smtClean="0"/>
              <a:t>, datatypes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t>138</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140</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141</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142</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144</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148</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151</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152</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155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smtClean="0"/>
              <a:t>Medication Dispense </a:t>
            </a:r>
            <a:r>
              <a:rPr lang="en-US" baseline="0" dirty="0" smtClean="0"/>
              <a:t>– the Resource root</a:t>
            </a:r>
          </a:p>
          <a:p>
            <a:pPr marL="171428" indent="-171428">
              <a:buFontTx/>
              <a:buChar char="-"/>
            </a:pPr>
            <a:r>
              <a:rPr lang="en-US" baseline="0" dirty="0" smtClean="0"/>
              <a:t>Dispense &amp; Substitution are components within Medication Dispense</a:t>
            </a:r>
          </a:p>
          <a:p>
            <a:pPr marL="171428" indent="-171428">
              <a:buFontTx/>
              <a:buChar char="-"/>
            </a:pPr>
            <a:r>
              <a:rPr lang="en-US" baseline="0" dirty="0" smtClean="0"/>
              <a:t>Use of non-primitive “</a:t>
            </a:r>
            <a:r>
              <a:rPr lang="en-US" baseline="0" dirty="0" err="1" smtClean="0"/>
              <a:t>datatypes</a:t>
            </a:r>
            <a:r>
              <a:rPr lang="en-US" baseline="0" dirty="0" smtClean="0"/>
              <a:t>” / “value types”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159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nl-NL" dirty="0" err="1" smtClean="0"/>
              <a:t>References</a:t>
            </a:r>
            <a:r>
              <a:rPr lang="nl-NL" baseline="0" dirty="0" smtClean="0"/>
              <a:t> </a:t>
            </a:r>
            <a:r>
              <a:rPr lang="nl-NL" baseline="0" dirty="0" err="1" smtClean="0"/>
              <a:t>between</a:t>
            </a:r>
            <a:r>
              <a:rPr lang="nl-NL" baseline="0" dirty="0" smtClean="0"/>
              <a:t> resources are </a:t>
            </a:r>
            <a:r>
              <a:rPr lang="nl-NL" baseline="0" dirty="0" err="1" smtClean="0"/>
              <a:t>not</a:t>
            </a:r>
            <a:r>
              <a:rPr lang="nl-NL" baseline="0" dirty="0" smtClean="0"/>
              <a:t> </a:t>
            </a:r>
            <a:r>
              <a:rPr lang="nl-NL" baseline="0" dirty="0" err="1" smtClean="0"/>
              <a:t>by</a:t>
            </a:r>
            <a:r>
              <a:rPr lang="nl-NL" baseline="0" dirty="0" smtClean="0"/>
              <a:t> “business </a:t>
            </a:r>
            <a:r>
              <a:rPr lang="nl-NL" baseline="0" dirty="0" err="1" smtClean="0"/>
              <a:t>key</a:t>
            </a:r>
            <a:r>
              <a:rPr lang="nl-NL" baseline="0" dirty="0" smtClean="0"/>
              <a:t>”, </a:t>
            </a:r>
            <a:r>
              <a:rPr lang="nl-NL" baseline="0" dirty="0" err="1" smtClean="0"/>
              <a:t>it</a:t>
            </a:r>
            <a:r>
              <a:rPr lang="nl-NL" dirty="0" smtClean="0"/>
              <a:t> is *</a:t>
            </a:r>
            <a:r>
              <a:rPr lang="nl-NL" dirty="0" err="1" smtClean="0"/>
              <a:t>not</a:t>
            </a:r>
            <a:r>
              <a:rPr lang="nl-NL" dirty="0" smtClean="0"/>
              <a:t>* the </a:t>
            </a:r>
            <a:r>
              <a:rPr lang="nl-NL" dirty="0" err="1" smtClean="0"/>
              <a:t>patient</a:t>
            </a:r>
            <a:r>
              <a:rPr lang="nl-NL" dirty="0" smtClean="0"/>
              <a:t> </a:t>
            </a:r>
            <a:r>
              <a:rPr lang="nl-NL" dirty="0" err="1" smtClean="0"/>
              <a:t>id</a:t>
            </a:r>
            <a:r>
              <a:rPr lang="nl-NL" dirty="0" smtClean="0"/>
              <a:t>, </a:t>
            </a:r>
            <a:r>
              <a:rPr lang="nl-NL" dirty="0" err="1" smtClean="0"/>
              <a:t>it’s</a:t>
            </a:r>
            <a:r>
              <a:rPr lang="nl-NL" dirty="0" smtClean="0"/>
              <a:t> a REST URI!</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a:t>
            </a:fld>
            <a:endParaRPr lang="en-US"/>
          </a:p>
        </p:txBody>
      </p:sp>
    </p:spTree>
    <p:extLst>
      <p:ext uri="{BB962C8B-B14F-4D97-AF65-F5344CB8AC3E}">
        <p14:creationId xmlns:p14="http://schemas.microsoft.com/office/powerpoint/2010/main" val="3552767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2014 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437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08" y="6501342"/>
            <a:ext cx="1613164" cy="192021"/>
          </a:xfrm>
          <a:prstGeom prst="rect">
            <a:avLst/>
          </a:prstGeom>
        </p:spPr>
        <p:txBody>
          <a:bodyPr/>
          <a:lstStyle/>
          <a:p>
            <a:fld id="{60DF3849-E887-4193-B76F-9C51765F958D}" type="datetimeFigureOut">
              <a:rPr lang="nl-NL" smtClean="0"/>
              <a:t>27-5-2014</a:t>
            </a:fld>
            <a:endParaRPr lang="nl-NL"/>
          </a:p>
        </p:txBody>
      </p:sp>
      <p:sp>
        <p:nvSpPr>
          <p:cNvPr id="3" name="Footer Placeholder 2"/>
          <p:cNvSpPr>
            <a:spLocks noGrp="1"/>
          </p:cNvSpPr>
          <p:nvPr>
            <p:ph type="ftr" sz="quarter" idx="11"/>
          </p:nvPr>
        </p:nvSpPr>
        <p:spPr>
          <a:xfrm>
            <a:off x="1619672" y="6501342"/>
            <a:ext cx="6192688" cy="192021"/>
          </a:xfrm>
          <a:prstGeom prst="rect">
            <a:avLst/>
          </a:prstGeom>
        </p:spPr>
        <p:txBody>
          <a:bodyPr/>
          <a:lstStyle/>
          <a:p>
            <a:endParaRPr lang="nl-NL"/>
          </a:p>
        </p:txBody>
      </p:sp>
      <p:sp>
        <p:nvSpPr>
          <p:cNvPr id="4" name="Slide Number Placeholder 3"/>
          <p:cNvSpPr>
            <a:spLocks noGrp="1"/>
          </p:cNvSpPr>
          <p:nvPr>
            <p:ph type="sldNum" sz="quarter" idx="12"/>
          </p:nvPr>
        </p:nvSpPr>
        <p:spPr>
          <a:xfrm>
            <a:off x="7812360" y="6501342"/>
            <a:ext cx="1306488" cy="192021"/>
          </a:xfrm>
          <a:prstGeom prst="rect">
            <a:avLst/>
          </a:prstGeom>
        </p:spPr>
        <p:txBody>
          <a:bodyPr/>
          <a:lstStyle/>
          <a:p>
            <a:fld id="{8698377B-874B-4DB7-8057-E4552B93344F}" type="slidenum">
              <a:rPr lang="nl-NL" smtClean="0"/>
              <a:t>‹#›</a:t>
            </a:fld>
            <a:endParaRPr lang="nl-NL"/>
          </a:p>
        </p:txBody>
      </p:sp>
    </p:spTree>
    <p:extLst>
      <p:ext uri="{BB962C8B-B14F-4D97-AF65-F5344CB8AC3E}">
        <p14:creationId xmlns:p14="http://schemas.microsoft.com/office/powerpoint/2010/main" val="10194319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236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69404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2014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 id="2147483696" r:id="rId10"/>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wmf"/><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hyperlink" Target="http://server.org/fhir/Binary/"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0.w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hl7.org/implement/standards/fhir/http.htm#transaction" TargetMode="Externa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77.jpeg"/></Relationships>
</file>

<file path=ppt/slides/_rels/slide15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2.jpg"/><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jpe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hyperlink" Target="http://www.hl7.org/implement/standards/fhir/datatypes.htm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e.kramer@furore.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wmf"/><Relationship Id="rId1" Type="http://schemas.openxmlformats.org/officeDocument/2006/relationships/slideLayout" Target="../slideLayouts/slideLayout5.xml"/><Relationship Id="rId5" Type="http://schemas.openxmlformats.org/officeDocument/2006/relationships/image" Target="../media/image38.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mtClean="0"/>
              <a:t>FHIR for Developers</a:t>
            </a:r>
            <a:endParaRPr lang="en-US" dirty="0"/>
          </a:p>
        </p:txBody>
      </p:sp>
      <p:sp>
        <p:nvSpPr>
          <p:cNvPr id="3" name="Subtitle 2"/>
          <p:cNvSpPr>
            <a:spLocks noGrp="1"/>
          </p:cNvSpPr>
          <p:nvPr>
            <p:ph type="subTitle" idx="1"/>
          </p:nvPr>
        </p:nvSpPr>
        <p:spPr/>
        <p:txBody>
          <a:bodyPr/>
          <a:lstStyle/>
          <a:p>
            <a:r>
              <a:rPr lang="en-US" dirty="0" smtClean="0"/>
              <a:t>Ewout Kramer</a:t>
            </a:r>
          </a:p>
          <a:p>
            <a:endParaRPr lang="en-US" dirty="0" smtClean="0"/>
          </a:p>
        </p:txBody>
      </p:sp>
      <p:sp>
        <p:nvSpPr>
          <p:cNvPr id="2" name="Up Ribbon 1"/>
          <p:cNvSpPr/>
          <p:nvPr/>
        </p:nvSpPr>
        <p:spPr bwMode="auto">
          <a:xfrm rot="19842348">
            <a:off x="5263876" y="2471873"/>
            <a:ext cx="3276600" cy="1143000"/>
          </a:xfrm>
          <a:prstGeom prst="ribbon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800" b="1" i="0" u="none" strike="noStrike" cap="none" normalizeH="0" baseline="0" dirty="0" err="1" smtClean="0">
                <a:ln>
                  <a:noFill/>
                </a:ln>
                <a:solidFill>
                  <a:schemeClr val="bg1"/>
                </a:solidFill>
                <a:effectLst/>
                <a:latin typeface="Arial" charset="0"/>
              </a:rPr>
              <a:t>Updated</a:t>
            </a:r>
            <a:r>
              <a:rPr kumimoji="0" lang="nl-NL" sz="1800" b="1" i="0" u="none" strike="noStrike" cap="none" normalizeH="0" baseline="0" dirty="0" smtClean="0">
                <a:ln>
                  <a:noFill/>
                </a:ln>
                <a:solidFill>
                  <a:schemeClr val="bg1"/>
                </a:solidFill>
                <a:effectLst/>
                <a:latin typeface="Arial" charset="0"/>
              </a:rPr>
              <a:t> </a:t>
            </a:r>
            <a:r>
              <a:rPr kumimoji="0" lang="nl-NL" sz="1800" b="1" i="0" u="none" strike="noStrike" cap="none" normalizeH="0" baseline="0" dirty="0" err="1" smtClean="0">
                <a:ln>
                  <a:noFill/>
                </a:ln>
                <a:solidFill>
                  <a:schemeClr val="bg1"/>
                </a:solidFill>
                <a:effectLst/>
                <a:latin typeface="Arial" charset="0"/>
              </a:rPr>
              <a:t>for</a:t>
            </a:r>
            <a:r>
              <a:rPr kumimoji="0" lang="nl-NL" sz="1800" b="1" i="0" u="none" strike="noStrike" cap="none" normalizeH="0" baseline="0" dirty="0" smtClean="0">
                <a:ln>
                  <a:noFill/>
                </a:ln>
                <a:solidFill>
                  <a:schemeClr val="bg1"/>
                </a:solidFill>
                <a:effectLst/>
                <a:latin typeface="Arial" charset="0"/>
              </a:rPr>
              <a:t> FHIR DSTU!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Composition versus reference</a:t>
            </a:r>
            <a:endParaRPr lang="nl-NL"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a:p>
            <a:pPr lvl="1"/>
            <a:endParaRPr lang="en-US" dirty="0" smtClean="0"/>
          </a:p>
          <a:p>
            <a:endParaRPr lang="en-US" dirty="0"/>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82008" y="2277303"/>
            <a:ext cx="1738064" cy="2975900"/>
            <a:chOff x="3482008" y="1707977"/>
            <a:chExt cx="1738064" cy="2231925"/>
          </a:xfrm>
        </p:grpSpPr>
        <p:sp>
          <p:nvSpPr>
            <p:cNvPr id="15" name="Can 14"/>
            <p:cNvSpPr/>
            <p:nvPr/>
          </p:nvSpPr>
          <p:spPr>
            <a:xfrm>
              <a:off x="3482008" y="1707977"/>
              <a:ext cx="1738064" cy="2231925"/>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smtClean="0"/>
                <a:t>FHIR</a:t>
              </a:r>
            </a:p>
            <a:p>
              <a:pPr algn="ctr"/>
              <a:r>
                <a:rPr lang="en-US" dirty="0" smtClean="0"/>
                <a:t>Repository</a:t>
              </a:r>
              <a:endParaRPr lang="nl-NL" dirty="0"/>
            </a:p>
          </p:txBody>
        </p:sp>
        <p:pic>
          <p:nvPicPr>
            <p:cNvPr id="2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480034" y="2927763"/>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29"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071070" y="2787774"/>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696058" y="3190621"/>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31"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211960" y="3260115"/>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424794" y="609600"/>
            <a:ext cx="7344816" cy="892552"/>
          </a:xfrm>
          <a:prstGeom prst="rect">
            <a:avLst/>
          </a:prstGeom>
        </p:spPr>
        <p:txBody>
          <a:bodyPr wrap="square">
            <a:spAutoFit/>
          </a:bodyPr>
          <a:lstStyle/>
          <a:p>
            <a:r>
              <a:rPr lang="en-US" sz="2600" dirty="0"/>
              <a:t>Regardless of </a:t>
            </a:r>
            <a:r>
              <a:rPr lang="en-US" sz="2600" b="1" dirty="0" smtClean="0"/>
              <a:t>paradigm</a:t>
            </a:r>
            <a:endParaRPr lang="en-US" sz="2600" dirty="0"/>
          </a:p>
          <a:p>
            <a:r>
              <a:rPr lang="en-US" sz="2600" dirty="0"/>
              <a:t>	</a:t>
            </a:r>
            <a:r>
              <a:rPr lang="en-US" sz="2600" dirty="0" smtClean="0"/>
              <a:t>the </a:t>
            </a:r>
            <a:r>
              <a:rPr lang="en-US" sz="2600" dirty="0"/>
              <a:t>content </a:t>
            </a:r>
            <a:r>
              <a:rPr lang="en-US" sz="2600" b="1" dirty="0"/>
              <a:t>is the same</a:t>
            </a:r>
          </a:p>
        </p:txBody>
      </p:sp>
      <p:grpSp>
        <p:nvGrpSpPr>
          <p:cNvPr id="3" name="Group 2"/>
          <p:cNvGrpSpPr/>
          <p:nvPr/>
        </p:nvGrpSpPr>
        <p:grpSpPr>
          <a:xfrm>
            <a:off x="35496" y="1892829"/>
            <a:ext cx="4310033" cy="2775800"/>
            <a:chOff x="35496" y="1419622"/>
            <a:chExt cx="4310033" cy="2081850"/>
          </a:xfrm>
        </p:grpSpPr>
        <p:grpSp>
          <p:nvGrpSpPr>
            <p:cNvPr id="12" name="Group 11"/>
            <p:cNvGrpSpPr/>
            <p:nvPr/>
          </p:nvGrpSpPr>
          <p:grpSpPr>
            <a:xfrm>
              <a:off x="35496" y="1867784"/>
              <a:ext cx="1790328" cy="1633688"/>
              <a:chOff x="251520" y="989679"/>
              <a:chExt cx="1790328" cy="1633688"/>
            </a:xfrm>
          </p:grpSpPr>
          <p:pic>
            <p:nvPicPr>
              <p:cNvPr id="13"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3565" y="2346368"/>
                <a:ext cx="1479892" cy="276999"/>
              </a:xfrm>
              <a:prstGeom prst="rect">
                <a:avLst/>
              </a:prstGeom>
              <a:noFill/>
            </p:spPr>
            <p:txBody>
              <a:bodyPr wrap="none" rtlCol="0">
                <a:spAutoFit/>
              </a:bodyPr>
              <a:lstStyle/>
              <a:p>
                <a:r>
                  <a:rPr lang="en-US" b="1" dirty="0" smtClean="0"/>
                  <a:t>Lab System</a:t>
                </a:r>
                <a:endParaRPr lang="nl-NL" b="1" dirty="0"/>
              </a:p>
            </p:txBody>
          </p:sp>
        </p:grpSp>
        <p:sp>
          <p:nvSpPr>
            <p:cNvPr id="5" name="Rectangle 4"/>
            <p:cNvSpPr/>
            <p:nvPr/>
          </p:nvSpPr>
          <p:spPr>
            <a:xfrm>
              <a:off x="467544" y="1419622"/>
              <a:ext cx="3877985" cy="276999"/>
            </a:xfrm>
            <a:prstGeom prst="rect">
              <a:avLst/>
            </a:prstGeom>
          </p:spPr>
          <p:txBody>
            <a:bodyPr wrap="none">
              <a:spAutoFit/>
            </a:bodyPr>
            <a:lstStyle/>
            <a:p>
              <a:r>
                <a:rPr lang="en-US" dirty="0"/>
                <a:t>Receive a lab result in a </a:t>
              </a:r>
              <a:r>
                <a:rPr lang="en-US" dirty="0" smtClean="0"/>
                <a:t>message…</a:t>
              </a:r>
              <a:endParaRPr lang="nl-NL" dirty="0"/>
            </a:p>
          </p:txBody>
        </p:sp>
        <p:sp>
          <p:nvSpPr>
            <p:cNvPr id="9" name="Right Arrow 8"/>
            <p:cNvSpPr/>
            <p:nvPr/>
          </p:nvSpPr>
          <p:spPr>
            <a:xfrm>
              <a:off x="1331640" y="1867332"/>
              <a:ext cx="2456950" cy="1390218"/>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FHIR </a:t>
              </a:r>
              <a:r>
                <a:rPr lang="en-US" dirty="0" smtClean="0"/>
                <a:t>Message</a:t>
              </a:r>
              <a:endParaRPr lang="en-US" dirty="0"/>
            </a:p>
          </p:txBody>
        </p:sp>
        <p:pic>
          <p:nvPicPr>
            <p:cNvPr id="32"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463810" y="2297846"/>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33"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70870" y="2324715"/>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173729" y="2648526"/>
            <a:ext cx="5894071" cy="3461491"/>
            <a:chOff x="3173728" y="1986394"/>
            <a:chExt cx="5894071" cy="2596119"/>
          </a:xfrm>
        </p:grpSpPr>
        <p:pic>
          <p:nvPicPr>
            <p:cNvPr id="8" name="Picture 7"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471" y="2291280"/>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p:cNvSpPr/>
            <p:nvPr/>
          </p:nvSpPr>
          <p:spPr>
            <a:xfrm>
              <a:off x="5220071" y="1986394"/>
              <a:ext cx="2549538" cy="1615534"/>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FHIR </a:t>
              </a:r>
              <a:r>
                <a:rPr lang="en-US" dirty="0" smtClean="0"/>
                <a:t>Document</a:t>
              </a:r>
              <a:endParaRPr lang="en-US" dirty="0"/>
            </a:p>
          </p:txBody>
        </p:sp>
        <p:pic>
          <p:nvPicPr>
            <p:cNvPr id="35"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406895" y="2639933"/>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36"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6159302" y="2648010"/>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3173728" y="4305514"/>
              <a:ext cx="5083443" cy="276999"/>
            </a:xfrm>
            <a:prstGeom prst="rect">
              <a:avLst/>
            </a:prstGeom>
          </p:spPr>
          <p:txBody>
            <a:bodyPr wrap="none">
              <a:spAutoFit/>
            </a:bodyPr>
            <a:lstStyle/>
            <a:p>
              <a:r>
                <a:rPr lang="en-US" dirty="0" smtClean="0"/>
                <a:t>…Package </a:t>
              </a:r>
              <a:r>
                <a:rPr lang="en-US" dirty="0"/>
                <a:t>it in a discharge summary document</a:t>
              </a:r>
              <a:endParaRPr lang="nl-NL" dirty="0"/>
            </a:p>
          </p:txBody>
        </p:sp>
        <p:sp>
          <p:nvSpPr>
            <p:cNvPr id="37" name="TextBox 36"/>
            <p:cNvSpPr txBox="1"/>
            <p:nvPr/>
          </p:nvSpPr>
          <p:spPr>
            <a:xfrm>
              <a:off x="7236296" y="3500303"/>
              <a:ext cx="1274708" cy="484748"/>
            </a:xfrm>
            <a:prstGeom prst="rect">
              <a:avLst/>
            </a:prstGeom>
            <a:noFill/>
          </p:spPr>
          <p:txBody>
            <a:bodyPr wrap="none" rtlCol="0">
              <a:spAutoFit/>
            </a:bodyPr>
            <a:lstStyle/>
            <a:p>
              <a:r>
                <a:rPr lang="en-US" b="1" dirty="0" smtClean="0"/>
                <a:t>National</a:t>
              </a:r>
            </a:p>
            <a:p>
              <a:r>
                <a:rPr lang="en-US" b="1" dirty="0" smtClean="0"/>
                <a:t>Exchange</a:t>
              </a:r>
              <a:endParaRPr lang="nl-NL" b="1" dirty="0"/>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857697" y="5144053"/>
            <a:ext cx="1936254" cy="126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Down Arrow 20"/>
          <p:cNvSpPr/>
          <p:nvPr/>
        </p:nvSpPr>
        <p:spPr>
          <a:xfrm rot="14554775">
            <a:off x="2503347"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smtClean="0"/>
              <a:t>REST</a:t>
            </a:r>
            <a:endParaRPr lang="nl-NL" dirty="0"/>
          </a:p>
        </p:txBody>
      </p:sp>
    </p:spTree>
    <p:extLst>
      <p:ext uri="{BB962C8B-B14F-4D97-AF65-F5344CB8AC3E}">
        <p14:creationId xmlns:p14="http://schemas.microsoft.com/office/powerpoint/2010/main" val="2775361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98377B-874B-4DB7-8057-E4552B93344F}" type="slidenum">
              <a:rPr lang="nl-NL" smtClean="0"/>
              <a:t>101</a:t>
            </a:fld>
            <a:endParaRPr lang="nl-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581150"/>
            <a:ext cx="84677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4066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resource</a:t>
            </a:r>
            <a:endParaRPr lang="nl-NL"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78" y="1438275"/>
            <a:ext cx="8143422"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981200"/>
            <a:ext cx="6096000"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bwMode="auto">
          <a:xfrm flipH="1" flipV="1">
            <a:off x="4800600" y="3919537"/>
            <a:ext cx="838200" cy="164306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5" name="TextBox 4"/>
          <p:cNvSpPr txBox="1"/>
          <p:nvPr/>
        </p:nvSpPr>
        <p:spPr>
          <a:xfrm>
            <a:off x="4072164" y="5562600"/>
            <a:ext cx="3801105" cy="369332"/>
          </a:xfrm>
          <a:prstGeom prst="rect">
            <a:avLst/>
          </a:prstGeom>
          <a:noFill/>
        </p:spPr>
        <p:txBody>
          <a:bodyPr wrap="none" rtlCol="0">
            <a:spAutoFit/>
          </a:bodyPr>
          <a:lstStyle/>
          <a:p>
            <a:r>
              <a:rPr lang="en-US" dirty="0" smtClean="0"/>
              <a:t>A single Resource, very often a List</a:t>
            </a:r>
            <a:endParaRPr lang="nl-NL" dirty="0"/>
          </a:p>
        </p:txBody>
      </p:sp>
    </p:spTree>
    <p:extLst>
      <p:ext uri="{BB962C8B-B14F-4D97-AF65-F5344CB8AC3E}">
        <p14:creationId xmlns:p14="http://schemas.microsoft.com/office/powerpoint/2010/main" val="16780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Flowchart: Process 2070"/>
          <p:cNvSpPr/>
          <p:nvPr/>
        </p:nvSpPr>
        <p:spPr>
          <a:xfrm>
            <a:off x="381000" y="381001"/>
            <a:ext cx="8458200" cy="6096000"/>
          </a:xfrm>
          <a:prstGeom prst="flowChartProcess">
            <a:avLst/>
          </a:prstGeom>
          <a:noFill/>
          <a:ln w="41275">
            <a:solidFill>
              <a:srgbClr val="FF0000"/>
            </a:solidFill>
            <a:prstDash val="dash"/>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t"/>
          <a:lstStyle/>
          <a:p>
            <a:r>
              <a:rPr lang="en-US" sz="2800" b="1" dirty="0" smtClean="0">
                <a:solidFill>
                  <a:srgbClr val="FF0000"/>
                </a:solidFill>
              </a:rPr>
              <a:t>FHIR Document</a:t>
            </a:r>
            <a:endParaRPr lang="nl-NL" sz="2800" b="1" dirty="0">
              <a:solidFill>
                <a:srgbClr val="FF0000"/>
              </a:solidFill>
            </a:endParaRPr>
          </a:p>
        </p:txBody>
      </p:sp>
      <p:sp>
        <p:nvSpPr>
          <p:cNvPr id="8" name="Rectangle 7"/>
          <p:cNvSpPr/>
          <p:nvPr/>
        </p:nvSpPr>
        <p:spPr>
          <a:xfrm>
            <a:off x="3163813" y="1407830"/>
            <a:ext cx="1800200" cy="578537"/>
          </a:xfrm>
          <a:prstGeom prst="rect">
            <a:avLst/>
          </a:prstGeom>
          <a:solidFill>
            <a:schemeClr val="accent1">
              <a:lumMod val="10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 Bernard</a:t>
            </a:r>
            <a:br>
              <a:rPr lang="en-US" dirty="0" smtClean="0"/>
            </a:br>
            <a:r>
              <a:rPr lang="en-US" sz="900" dirty="0" smtClean="0"/>
              <a:t>Practitioner</a:t>
            </a:r>
            <a:endParaRPr lang="nl-NL" sz="900" dirty="0"/>
          </a:p>
        </p:txBody>
      </p:sp>
      <p:sp>
        <p:nvSpPr>
          <p:cNvPr id="28" name="Rectangle 27"/>
          <p:cNvSpPr/>
          <p:nvPr/>
        </p:nvSpPr>
        <p:spPr>
          <a:xfrm>
            <a:off x="5256076" y="1721185"/>
            <a:ext cx="1800200" cy="578537"/>
          </a:xfrm>
          <a:prstGeom prst="rect">
            <a:avLst/>
          </a:prstGeom>
          <a:solidFill>
            <a:schemeClr val="bg2">
              <a:lumMod val="75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Patient Mary</a:t>
            </a:r>
            <a:br>
              <a:rPr lang="en-US" dirty="0" smtClean="0"/>
            </a:br>
            <a:r>
              <a:rPr lang="en-US" sz="900" dirty="0" smtClean="0"/>
              <a:t>Patient</a:t>
            </a:r>
            <a:endParaRPr lang="nl-NL" sz="900" dirty="0"/>
          </a:p>
        </p:txBody>
      </p:sp>
      <p:sp>
        <p:nvSpPr>
          <p:cNvPr id="31" name="Rectangle 30"/>
          <p:cNvSpPr/>
          <p:nvPr/>
        </p:nvSpPr>
        <p:spPr>
          <a:xfrm>
            <a:off x="3761910" y="4962698"/>
            <a:ext cx="1888888" cy="578537"/>
          </a:xfrm>
          <a:prstGeom prst="rect">
            <a:avLst/>
          </a:prstGeom>
          <a:solidFill>
            <a:srgbClr val="00B05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Discharge Meds</a:t>
            </a:r>
            <a:br>
              <a:rPr lang="en-US" dirty="0" smtClean="0"/>
            </a:br>
            <a:r>
              <a:rPr lang="en-US" sz="900" dirty="0" smtClean="0"/>
              <a:t>list</a:t>
            </a:r>
            <a:endParaRPr lang="nl-NL" sz="900" dirty="0"/>
          </a:p>
        </p:txBody>
      </p:sp>
      <p:sp>
        <p:nvSpPr>
          <p:cNvPr id="38" name="Rectangle 37"/>
          <p:cNvSpPr/>
          <p:nvPr/>
        </p:nvSpPr>
        <p:spPr>
          <a:xfrm>
            <a:off x="3576583" y="3808097"/>
            <a:ext cx="1800200" cy="578537"/>
          </a:xfrm>
          <a:prstGeom prst="rect">
            <a:avLst/>
          </a:prstGeom>
          <a:solidFill>
            <a:srgbClr val="00B05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Vital Signs</a:t>
            </a:r>
            <a:br>
              <a:rPr lang="en-US" dirty="0" smtClean="0"/>
            </a:br>
            <a:r>
              <a:rPr lang="en-US" sz="900" dirty="0" smtClean="0"/>
              <a:t>list</a:t>
            </a:r>
            <a:endParaRPr lang="nl-NL" sz="900" dirty="0"/>
          </a:p>
        </p:txBody>
      </p:sp>
      <p:grpSp>
        <p:nvGrpSpPr>
          <p:cNvPr id="3" name="Group 2"/>
          <p:cNvGrpSpPr/>
          <p:nvPr/>
        </p:nvGrpSpPr>
        <p:grpSpPr>
          <a:xfrm>
            <a:off x="6444208" y="3330517"/>
            <a:ext cx="1800200" cy="1250612"/>
            <a:chOff x="6444208" y="2497887"/>
            <a:chExt cx="1800200" cy="937959"/>
          </a:xfrm>
        </p:grpSpPr>
        <p:sp>
          <p:nvSpPr>
            <p:cNvPr id="37" name="Rectangle 36"/>
            <p:cNvSpPr/>
            <p:nvPr/>
          </p:nvSpPr>
          <p:spPr>
            <a:xfrm>
              <a:off x="6444208" y="2497887"/>
              <a:ext cx="1800200" cy="433903"/>
            </a:xfrm>
            <a:prstGeom prst="rect">
              <a:avLst/>
            </a:prstGeom>
            <a:solidFill>
              <a:schemeClr val="bg2">
                <a:lumMod val="25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Pulse</a:t>
              </a:r>
              <a:br>
                <a:rPr lang="en-US" dirty="0" smtClean="0"/>
              </a:br>
              <a:r>
                <a:rPr lang="en-US" sz="900" dirty="0" smtClean="0"/>
                <a:t>Observation</a:t>
              </a:r>
              <a:endParaRPr lang="nl-NL" sz="900" dirty="0"/>
            </a:p>
          </p:txBody>
        </p:sp>
        <p:sp>
          <p:nvSpPr>
            <p:cNvPr id="39" name="Rectangle 38"/>
            <p:cNvSpPr/>
            <p:nvPr/>
          </p:nvSpPr>
          <p:spPr>
            <a:xfrm>
              <a:off x="6444208" y="3001943"/>
              <a:ext cx="1800200" cy="433903"/>
            </a:xfrm>
            <a:prstGeom prst="rect">
              <a:avLst/>
            </a:prstGeom>
            <a:solidFill>
              <a:schemeClr val="bg2">
                <a:lumMod val="25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a:t>
              </a:r>
              <a:br>
                <a:rPr lang="en-US" dirty="0" smtClean="0"/>
              </a:br>
              <a:r>
                <a:rPr lang="en-US" sz="900" dirty="0"/>
                <a:t>O</a:t>
              </a:r>
              <a:r>
                <a:rPr lang="en-US" sz="900" dirty="0" smtClean="0"/>
                <a:t>bservation</a:t>
              </a:r>
              <a:endParaRPr lang="nl-NL" sz="900" dirty="0"/>
            </a:p>
          </p:txBody>
        </p:sp>
      </p:grpSp>
      <p:grpSp>
        <p:nvGrpSpPr>
          <p:cNvPr id="2" name="Group 1"/>
          <p:cNvGrpSpPr/>
          <p:nvPr/>
        </p:nvGrpSpPr>
        <p:grpSpPr>
          <a:xfrm>
            <a:off x="6444208" y="5058709"/>
            <a:ext cx="1800200" cy="1346623"/>
            <a:chOff x="6444208" y="3794031"/>
            <a:chExt cx="1800200" cy="1009967"/>
          </a:xfrm>
        </p:grpSpPr>
        <p:sp>
          <p:nvSpPr>
            <p:cNvPr id="29" name="Rectangle 28"/>
            <p:cNvSpPr/>
            <p:nvPr/>
          </p:nvSpPr>
          <p:spPr>
            <a:xfrm>
              <a:off x="6444208" y="3794031"/>
              <a:ext cx="1800200" cy="433903"/>
            </a:xfrm>
            <a:prstGeom prst="rect">
              <a:avLst/>
            </a:prstGeom>
            <a:solidFill>
              <a:srgbClr val="7030A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Dyclofenac</a:t>
              </a:r>
              <a:r>
                <a:rPr lang="en-US" dirty="0" smtClean="0"/>
                <a:t/>
              </a:r>
              <a:br>
                <a:rPr lang="en-US" dirty="0" smtClean="0"/>
              </a:br>
              <a:r>
                <a:rPr lang="en-US" sz="900" dirty="0" err="1"/>
                <a:t>M</a:t>
              </a:r>
              <a:r>
                <a:rPr lang="en-US" sz="900" dirty="0" err="1" smtClean="0"/>
                <a:t>edicationPrescription</a:t>
              </a:r>
              <a:endParaRPr lang="nl-NL" sz="900" dirty="0"/>
            </a:p>
          </p:txBody>
        </p:sp>
        <p:sp>
          <p:nvSpPr>
            <p:cNvPr id="40" name="Rectangle 39"/>
            <p:cNvSpPr/>
            <p:nvPr/>
          </p:nvSpPr>
          <p:spPr>
            <a:xfrm>
              <a:off x="6444208" y="4370095"/>
              <a:ext cx="1800200" cy="433903"/>
            </a:xfrm>
            <a:prstGeom prst="rect">
              <a:avLst/>
            </a:prstGeom>
            <a:solidFill>
              <a:srgbClr val="7030A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Tamsulosin</a:t>
              </a:r>
              <a:r>
                <a:rPr lang="en-US" dirty="0" smtClean="0"/>
                <a:t/>
              </a:r>
              <a:br>
                <a:rPr lang="en-US" dirty="0" smtClean="0"/>
              </a:br>
              <a:r>
                <a:rPr lang="en-US" sz="900" dirty="0" err="1"/>
                <a:t>M</a:t>
              </a:r>
              <a:r>
                <a:rPr lang="en-US" sz="900" dirty="0" err="1" smtClean="0"/>
                <a:t>edicationPrescription</a:t>
              </a:r>
              <a:endParaRPr lang="nl-NL" sz="900" dirty="0"/>
            </a:p>
          </p:txBody>
        </p:sp>
      </p:grpSp>
      <p:sp>
        <p:nvSpPr>
          <p:cNvPr id="41" name="Rectangle 40"/>
          <p:cNvSpPr/>
          <p:nvPr/>
        </p:nvSpPr>
        <p:spPr>
          <a:xfrm>
            <a:off x="4267919" y="2669202"/>
            <a:ext cx="1800200" cy="578537"/>
          </a:xfrm>
          <a:prstGeom prst="rect">
            <a:avLst/>
          </a:prstGeom>
          <a:solidFill>
            <a:srgbClr val="C0000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Kidney Stones</a:t>
            </a:r>
            <a:br>
              <a:rPr lang="en-US" dirty="0" smtClean="0"/>
            </a:br>
            <a:r>
              <a:rPr lang="en-US" sz="900" dirty="0" smtClean="0"/>
              <a:t>Condition</a:t>
            </a:r>
            <a:endParaRPr lang="nl-NL" sz="900" dirty="0"/>
          </a:p>
        </p:txBody>
      </p:sp>
      <p:grpSp>
        <p:nvGrpSpPr>
          <p:cNvPr id="5" name="Group 4"/>
          <p:cNvGrpSpPr/>
          <p:nvPr/>
        </p:nvGrpSpPr>
        <p:grpSpPr>
          <a:xfrm>
            <a:off x="467544" y="1506313"/>
            <a:ext cx="1800200" cy="4704523"/>
            <a:chOff x="467544" y="1129735"/>
            <a:chExt cx="1800200" cy="3528392"/>
          </a:xfrm>
        </p:grpSpPr>
        <p:sp>
          <p:nvSpPr>
            <p:cNvPr id="42" name="Rectangle 41"/>
            <p:cNvSpPr/>
            <p:nvPr/>
          </p:nvSpPr>
          <p:spPr>
            <a:xfrm>
              <a:off x="467544" y="1129735"/>
              <a:ext cx="1800200" cy="3528392"/>
            </a:xfrm>
            <a:prstGeom prst="rect">
              <a:avLst/>
            </a:prstGeom>
            <a:solidFill>
              <a:srgbClr val="00206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Discharge</a:t>
              </a:r>
            </a:p>
            <a:p>
              <a:pPr algn="ctr"/>
              <a:r>
                <a:rPr lang="en-US" dirty="0" smtClean="0"/>
                <a:t>Summary</a:t>
              </a:r>
              <a:br>
                <a:rPr lang="en-US" dirty="0" smtClean="0"/>
              </a:br>
              <a:r>
                <a:rPr lang="en-US" sz="900" dirty="0" smtClean="0"/>
                <a:t>Composition</a:t>
              </a:r>
              <a:endParaRPr lang="nl-NL" sz="900" dirty="0"/>
            </a:p>
          </p:txBody>
        </p:sp>
        <p:sp>
          <p:nvSpPr>
            <p:cNvPr id="12" name="Flowchart: Process 11"/>
            <p:cNvSpPr/>
            <p:nvPr/>
          </p:nvSpPr>
          <p:spPr>
            <a:xfrm>
              <a:off x="467544" y="2281863"/>
              <a:ext cx="1800200" cy="544511"/>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Chief Complaint</a:t>
              </a:r>
              <a:br>
                <a:rPr lang="en-US" dirty="0" smtClean="0"/>
              </a:br>
              <a:r>
                <a:rPr lang="en-US" sz="900" dirty="0" smtClean="0"/>
                <a:t>section</a:t>
              </a:r>
              <a:endParaRPr lang="nl-NL" sz="900" dirty="0"/>
            </a:p>
          </p:txBody>
        </p:sp>
        <p:sp>
          <p:nvSpPr>
            <p:cNvPr id="43" name="Flowchart: Process 42"/>
            <p:cNvSpPr/>
            <p:nvPr/>
          </p:nvSpPr>
          <p:spPr>
            <a:xfrm>
              <a:off x="467544" y="3001943"/>
              <a:ext cx="1800200" cy="546221"/>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a:t>
              </a:r>
              <a:br>
                <a:rPr lang="en-US" dirty="0" smtClean="0"/>
              </a:br>
              <a:r>
                <a:rPr lang="en-US" sz="900" dirty="0" smtClean="0"/>
                <a:t>section</a:t>
              </a:r>
              <a:endParaRPr lang="nl-NL" sz="900" dirty="0"/>
            </a:p>
          </p:txBody>
        </p:sp>
        <p:sp>
          <p:nvSpPr>
            <p:cNvPr id="45" name="Flowchart: Process 44"/>
            <p:cNvSpPr/>
            <p:nvPr/>
          </p:nvSpPr>
          <p:spPr>
            <a:xfrm>
              <a:off x="467544" y="3722022"/>
              <a:ext cx="1800200" cy="574209"/>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Medications</a:t>
              </a:r>
              <a:br>
                <a:rPr lang="en-US" dirty="0" smtClean="0"/>
              </a:br>
              <a:r>
                <a:rPr lang="en-US" sz="900" dirty="0" smtClean="0"/>
                <a:t>section</a:t>
              </a:r>
              <a:endParaRPr lang="nl-NL" sz="900" dirty="0"/>
            </a:p>
          </p:txBody>
        </p:sp>
      </p:grpSp>
      <p:cxnSp>
        <p:nvCxnSpPr>
          <p:cNvPr id="46" name="Straight Arrow Connector 45"/>
          <p:cNvCxnSpPr>
            <a:endCxn id="8" idx="1"/>
          </p:cNvCxnSpPr>
          <p:nvPr/>
        </p:nvCxnSpPr>
        <p:spPr>
          <a:xfrm flipV="1">
            <a:off x="2267745" y="1697099"/>
            <a:ext cx="896069" cy="55803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rot="21273572">
            <a:off x="2491508" y="2515846"/>
            <a:ext cx="1344611" cy="369332"/>
          </a:xfrm>
          <a:prstGeom prst="rect">
            <a:avLst/>
          </a:prstGeom>
          <a:noFill/>
        </p:spPr>
        <p:txBody>
          <a:bodyPr wrap="square" rtlCol="0">
            <a:spAutoFit/>
          </a:bodyPr>
          <a:lstStyle/>
          <a:p>
            <a:r>
              <a:rPr lang="en-US" dirty="0" smtClean="0"/>
              <a:t>subject</a:t>
            </a:r>
            <a:endParaRPr lang="nl-NL" dirty="0"/>
          </a:p>
        </p:txBody>
      </p:sp>
      <p:sp>
        <p:nvSpPr>
          <p:cNvPr id="48" name="TextBox 47"/>
          <p:cNvSpPr txBox="1"/>
          <p:nvPr/>
        </p:nvSpPr>
        <p:spPr>
          <a:xfrm rot="20198530">
            <a:off x="2213855" y="1903091"/>
            <a:ext cx="1344611" cy="369332"/>
          </a:xfrm>
          <a:prstGeom prst="rect">
            <a:avLst/>
          </a:prstGeom>
          <a:noFill/>
        </p:spPr>
        <p:txBody>
          <a:bodyPr wrap="square" rtlCol="0">
            <a:spAutoFit/>
          </a:bodyPr>
          <a:lstStyle/>
          <a:p>
            <a:r>
              <a:rPr lang="en-US" dirty="0" smtClean="0"/>
              <a:t>author</a:t>
            </a:r>
            <a:endParaRPr lang="nl-NL" dirty="0"/>
          </a:p>
        </p:txBody>
      </p:sp>
      <p:cxnSp>
        <p:nvCxnSpPr>
          <p:cNvPr id="50" name="Straight Arrow Connector 49"/>
          <p:cNvCxnSpPr>
            <a:endCxn id="28" idx="1"/>
          </p:cNvCxnSpPr>
          <p:nvPr/>
        </p:nvCxnSpPr>
        <p:spPr>
          <a:xfrm flipV="1">
            <a:off x="2267744" y="2010454"/>
            <a:ext cx="2988332" cy="6587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41" idx="1"/>
          </p:cNvCxnSpPr>
          <p:nvPr/>
        </p:nvCxnSpPr>
        <p:spPr>
          <a:xfrm flipV="1">
            <a:off x="2267745" y="2958471"/>
            <a:ext cx="2000175" cy="44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rot="21083512">
            <a:off x="2595527" y="3244955"/>
            <a:ext cx="1344611" cy="369332"/>
          </a:xfrm>
          <a:prstGeom prst="rect">
            <a:avLst/>
          </a:prstGeom>
          <a:noFill/>
        </p:spPr>
        <p:txBody>
          <a:bodyPr wrap="square" rtlCol="0">
            <a:spAutoFit/>
          </a:bodyPr>
          <a:lstStyle/>
          <a:p>
            <a:r>
              <a:rPr lang="en-US" dirty="0" smtClean="0"/>
              <a:t>content</a:t>
            </a:r>
            <a:endParaRPr lang="nl-NL" dirty="0"/>
          </a:p>
        </p:txBody>
      </p:sp>
      <p:cxnSp>
        <p:nvCxnSpPr>
          <p:cNvPr id="56" name="Straight Arrow Connector 55"/>
          <p:cNvCxnSpPr>
            <a:stCxn id="43" idx="3"/>
            <a:endCxn id="38" idx="1"/>
          </p:cNvCxnSpPr>
          <p:nvPr/>
        </p:nvCxnSpPr>
        <p:spPr>
          <a:xfrm flipV="1">
            <a:off x="2267745" y="4097366"/>
            <a:ext cx="1308839" cy="26937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rot="21077271">
            <a:off x="2575992" y="4206850"/>
            <a:ext cx="1344611" cy="369332"/>
          </a:xfrm>
          <a:prstGeom prst="rect">
            <a:avLst/>
          </a:prstGeom>
          <a:noFill/>
        </p:spPr>
        <p:txBody>
          <a:bodyPr wrap="square" rtlCol="0">
            <a:spAutoFit/>
          </a:bodyPr>
          <a:lstStyle/>
          <a:p>
            <a:r>
              <a:rPr lang="en-US" dirty="0" smtClean="0"/>
              <a:t>content</a:t>
            </a:r>
            <a:endParaRPr lang="nl-NL" dirty="0"/>
          </a:p>
        </p:txBody>
      </p:sp>
      <p:cxnSp>
        <p:nvCxnSpPr>
          <p:cNvPr id="60" name="Straight Arrow Connector 59"/>
          <p:cNvCxnSpPr>
            <a:endCxn id="31" idx="1"/>
          </p:cNvCxnSpPr>
          <p:nvPr/>
        </p:nvCxnSpPr>
        <p:spPr>
          <a:xfrm flipV="1">
            <a:off x="2267744" y="5251967"/>
            <a:ext cx="1494166" cy="15709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TextBox 60"/>
          <p:cNvSpPr txBox="1"/>
          <p:nvPr/>
        </p:nvSpPr>
        <p:spPr>
          <a:xfrm rot="21331680">
            <a:off x="2466698" y="5285419"/>
            <a:ext cx="1344611" cy="369332"/>
          </a:xfrm>
          <a:prstGeom prst="rect">
            <a:avLst/>
          </a:prstGeom>
          <a:noFill/>
        </p:spPr>
        <p:txBody>
          <a:bodyPr wrap="square" rtlCol="0">
            <a:spAutoFit/>
          </a:bodyPr>
          <a:lstStyle/>
          <a:p>
            <a:r>
              <a:rPr lang="en-US" dirty="0" smtClean="0"/>
              <a:t>content</a:t>
            </a:r>
            <a:endParaRPr lang="nl-NL" dirty="0"/>
          </a:p>
        </p:txBody>
      </p:sp>
      <p:cxnSp>
        <p:nvCxnSpPr>
          <p:cNvPr id="62" name="Straight Arrow Connector 61"/>
          <p:cNvCxnSpPr>
            <a:stCxn id="38" idx="3"/>
            <a:endCxn id="37" idx="1"/>
          </p:cNvCxnSpPr>
          <p:nvPr/>
        </p:nvCxnSpPr>
        <p:spPr>
          <a:xfrm flipV="1">
            <a:off x="5376783" y="3619786"/>
            <a:ext cx="1067425" cy="4775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3" name="TextBox 62"/>
          <p:cNvSpPr txBox="1"/>
          <p:nvPr/>
        </p:nvSpPr>
        <p:spPr>
          <a:xfrm>
            <a:off x="5843911" y="3810569"/>
            <a:ext cx="1344611" cy="369332"/>
          </a:xfrm>
          <a:prstGeom prst="rect">
            <a:avLst/>
          </a:prstGeom>
          <a:noFill/>
        </p:spPr>
        <p:txBody>
          <a:bodyPr wrap="square" rtlCol="0">
            <a:spAutoFit/>
          </a:bodyPr>
          <a:lstStyle/>
          <a:p>
            <a:r>
              <a:rPr lang="en-US" dirty="0" smtClean="0"/>
              <a:t>entry</a:t>
            </a:r>
            <a:endParaRPr lang="nl-NL" dirty="0"/>
          </a:p>
        </p:txBody>
      </p:sp>
      <p:cxnSp>
        <p:nvCxnSpPr>
          <p:cNvPr id="66" name="Straight Arrow Connector 65"/>
          <p:cNvCxnSpPr>
            <a:stCxn id="38" idx="3"/>
            <a:endCxn id="39" idx="1"/>
          </p:cNvCxnSpPr>
          <p:nvPr/>
        </p:nvCxnSpPr>
        <p:spPr>
          <a:xfrm>
            <a:off x="5376783" y="4097366"/>
            <a:ext cx="1067425" cy="1944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31" idx="3"/>
            <a:endCxn id="29" idx="1"/>
          </p:cNvCxnSpPr>
          <p:nvPr/>
        </p:nvCxnSpPr>
        <p:spPr>
          <a:xfrm>
            <a:off x="5650798" y="5251967"/>
            <a:ext cx="793410" cy="960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1" name="Straight Arrow Connector 70"/>
          <p:cNvCxnSpPr>
            <a:stCxn id="31" idx="3"/>
            <a:endCxn id="40" idx="1"/>
          </p:cNvCxnSpPr>
          <p:nvPr/>
        </p:nvCxnSpPr>
        <p:spPr>
          <a:xfrm>
            <a:off x="5650798" y="5251967"/>
            <a:ext cx="793410" cy="8640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8" name="TextBox 77"/>
          <p:cNvSpPr txBox="1"/>
          <p:nvPr/>
        </p:nvSpPr>
        <p:spPr>
          <a:xfrm>
            <a:off x="5868145" y="5334351"/>
            <a:ext cx="1344611" cy="369332"/>
          </a:xfrm>
          <a:prstGeom prst="rect">
            <a:avLst/>
          </a:prstGeom>
          <a:noFill/>
        </p:spPr>
        <p:txBody>
          <a:bodyPr wrap="square" rtlCol="0">
            <a:spAutoFit/>
          </a:bodyPr>
          <a:lstStyle/>
          <a:p>
            <a:r>
              <a:rPr lang="en-US" dirty="0" smtClean="0"/>
              <a:t>entry</a:t>
            </a:r>
            <a:endParaRPr lang="nl-NL" dirty="0"/>
          </a:p>
        </p:txBody>
      </p:sp>
    </p:spTree>
    <p:extLst>
      <p:ext uri="{BB962C8B-B14F-4D97-AF65-F5344CB8AC3E}">
        <p14:creationId xmlns:p14="http://schemas.microsoft.com/office/powerpoint/2010/main" val="3243176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par>
                                <p:cTn id="88" presetID="10" presetClass="entr" presetSubtype="0"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71"/>
                                        </p:tgtEl>
                                        <p:attrNameLst>
                                          <p:attrName>style.visibility</p:attrName>
                                        </p:attrNameLst>
                                      </p:cBhvr>
                                      <p:to>
                                        <p:strVal val="visible"/>
                                      </p:to>
                                    </p:set>
                                    <p:animEffect transition="in" filter="fade">
                                      <p:cBhvr>
                                        <p:cTn id="95" dur="500"/>
                                        <p:tgtEl>
                                          <p:spTgt spid="2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animBg="1"/>
      <p:bldP spid="8" grpId="0" animBg="1"/>
      <p:bldP spid="28" grpId="0" animBg="1"/>
      <p:bldP spid="31" grpId="0" animBg="1"/>
      <p:bldP spid="38" grpId="0" animBg="1"/>
      <p:bldP spid="41" grpId="0" animBg="1"/>
      <p:bldP spid="47" grpId="0"/>
      <p:bldP spid="48" grpId="0"/>
      <p:bldP spid="55" grpId="0"/>
      <p:bldP spid="57" grpId="0"/>
      <p:bldP spid="61" grpId="0"/>
      <p:bldP spid="63" grpId="0"/>
      <p:bldP spid="7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Documents – are bundles</a:t>
            </a:r>
            <a:endParaRPr lang="en-US" dirty="0"/>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273275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nl-NL"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453" y="2362200"/>
            <a:ext cx="7945962" cy="244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4108333" y="4238767"/>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27434" y="4991100"/>
            <a:ext cx="2425700" cy="13335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p14="http://schemas.microsoft.com/office/powerpoint/2010/main" val="11058386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Communicating documents</a:t>
            </a:r>
            <a:endParaRPr lang="en-US" dirty="0"/>
          </a:p>
        </p:txBody>
      </p:sp>
      <p:sp>
        <p:nvSpPr>
          <p:cNvPr id="3" name="Content Placeholder 2"/>
          <p:cNvSpPr>
            <a:spLocks noGrp="1"/>
          </p:cNvSpPr>
          <p:nvPr>
            <p:ph idx="1"/>
          </p:nvPr>
        </p:nvSpPr>
        <p:spPr/>
        <p:txBody>
          <a:bodyPr/>
          <a:lstStyle/>
          <a:p>
            <a:r>
              <a:rPr lang="en-US" dirty="0" smtClean="0"/>
              <a:t>You can “drop” your document on</a:t>
            </a:r>
          </a:p>
          <a:p>
            <a:pPr lvl="1"/>
            <a:r>
              <a:rPr lang="en-US" dirty="0" smtClean="0"/>
              <a:t>http://server.org/fhir/Mailbox</a:t>
            </a:r>
          </a:p>
          <a:p>
            <a:r>
              <a:rPr lang="en-US" dirty="0" smtClean="0"/>
              <a:t>No storage or disassembly is implied, your just posting a document in its entirety.</a:t>
            </a:r>
          </a:p>
          <a:p>
            <a:r>
              <a:rPr lang="en-US" dirty="0" smtClean="0"/>
              <a:t>Servers can implement </a:t>
            </a:r>
            <a:r>
              <a:rPr lang="en-US" i="1" dirty="0" smtClean="0"/>
              <a:t>any</a:t>
            </a:r>
            <a:r>
              <a:rPr lang="en-US" dirty="0" smtClean="0"/>
              <a:t> specific functionality as required between trading partners when receiving such a document.</a:t>
            </a:r>
          </a:p>
          <a:p>
            <a:endParaRPr lang="en-US" dirty="0"/>
          </a:p>
        </p:txBody>
      </p:sp>
    </p:spTree>
    <p:extLst>
      <p:ext uri="{BB962C8B-B14F-4D97-AF65-F5344CB8AC3E}">
        <p14:creationId xmlns:p14="http://schemas.microsoft.com/office/powerpoint/2010/main" val="1745015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http://server.org/fhir/Document</a:t>
            </a:r>
          </a:p>
          <a:p>
            <a:r>
              <a:rPr lang="en-US" dirty="0" smtClean="0"/>
              <a:t>Storage, NO disassembly is implied, document (and signature) stays intact</a:t>
            </a:r>
          </a:p>
          <a:p>
            <a:r>
              <a:rPr lang="en-US" dirty="0" smtClean="0"/>
              <a:t>Search is supported (you search on it’s Message header – Composition)</a:t>
            </a:r>
          </a:p>
          <a:p>
            <a:endParaRPr lang="en-US" dirty="0" smtClean="0"/>
          </a:p>
          <a:p>
            <a:endParaRPr lang="en-US" dirty="0"/>
          </a:p>
        </p:txBody>
      </p:sp>
    </p:spTree>
    <p:extLst>
      <p:ext uri="{BB962C8B-B14F-4D97-AF65-F5344CB8AC3E}">
        <p14:creationId xmlns:p14="http://schemas.microsoft.com/office/powerpoint/2010/main" val="33601400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6717" y="1701388"/>
            <a:ext cx="2178968" cy="2436659"/>
            <a:chOff x="3347864" y="1107419"/>
            <a:chExt cx="2178968" cy="1827494"/>
          </a:xfrm>
        </p:grpSpPr>
        <p:pic>
          <p:nvPicPr>
            <p:cNvPr id="3" name="Picture 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592167"/>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7864" y="1107419"/>
              <a:ext cx="2178968" cy="484748"/>
            </a:xfrm>
            <a:prstGeom prst="rect">
              <a:avLst/>
            </a:prstGeom>
            <a:noFill/>
          </p:spPr>
          <p:txBody>
            <a:bodyPr wrap="square" rtlCol="0">
              <a:spAutoFit/>
            </a:bodyPr>
            <a:lstStyle/>
            <a:p>
              <a:pPr algn="ctr"/>
              <a:r>
                <a:rPr lang="en-US" b="1" dirty="0" smtClean="0"/>
                <a:t>CDA to FHIR Document bridge</a:t>
              </a:r>
              <a:endParaRPr lang="nl-NL" b="1" dirty="0"/>
            </a:p>
          </p:txBody>
        </p:sp>
      </p:grpSp>
      <p:grpSp>
        <p:nvGrpSpPr>
          <p:cNvPr id="12" name="Group 11"/>
          <p:cNvGrpSpPr/>
          <p:nvPr/>
        </p:nvGrpSpPr>
        <p:grpSpPr>
          <a:xfrm>
            <a:off x="347272" y="2743200"/>
            <a:ext cx="2202270" cy="2159660"/>
            <a:chOff x="251520" y="989679"/>
            <a:chExt cx="2202270" cy="1619745"/>
          </a:xfrm>
        </p:grpSpPr>
        <p:pic>
          <p:nvPicPr>
            <p:cNvPr id="13" name="Picture 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51520" y="2332425"/>
              <a:ext cx="2202270" cy="276999"/>
            </a:xfrm>
            <a:prstGeom prst="rect">
              <a:avLst/>
            </a:prstGeom>
            <a:noFill/>
          </p:spPr>
          <p:txBody>
            <a:bodyPr wrap="none" rtlCol="0">
              <a:spAutoFit/>
            </a:bodyPr>
            <a:lstStyle/>
            <a:p>
              <a:r>
                <a:rPr lang="en-US" b="1" dirty="0" smtClean="0"/>
                <a:t>Hospital System A</a:t>
              </a:r>
              <a:endParaRPr lang="nl-NL" b="1" dirty="0"/>
            </a:p>
          </p:txBody>
        </p:sp>
      </p:grpSp>
      <p:sp>
        <p:nvSpPr>
          <p:cNvPr id="19" name="Up-Down Arrow 18"/>
          <p:cNvSpPr/>
          <p:nvPr/>
        </p:nvSpPr>
        <p:spPr>
          <a:xfrm rot="5400000">
            <a:off x="5067311" y="2177223"/>
            <a:ext cx="736200" cy="1919757"/>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FHIR</a:t>
            </a:r>
          </a:p>
          <a:p>
            <a:pPr algn="ctr"/>
            <a:r>
              <a:rPr lang="en-US" dirty="0" smtClean="0"/>
              <a:t>Documents</a:t>
            </a:r>
            <a:endParaRPr lang="nl-NL" dirty="0"/>
          </a:p>
        </p:txBody>
      </p:sp>
      <p:sp>
        <p:nvSpPr>
          <p:cNvPr id="20" name="TextBox 19"/>
          <p:cNvSpPr txBox="1"/>
          <p:nvPr/>
        </p:nvSpPr>
        <p:spPr>
          <a:xfrm>
            <a:off x="2779914" y="4533528"/>
            <a:ext cx="3839513" cy="1200329"/>
          </a:xfrm>
          <a:prstGeom prst="rect">
            <a:avLst/>
          </a:prstGeom>
          <a:noFill/>
        </p:spPr>
        <p:txBody>
          <a:bodyPr wrap="none" rtlCol="0">
            <a:spAutoFit/>
          </a:bodyPr>
          <a:lstStyle/>
          <a:p>
            <a:r>
              <a:rPr lang="en-US" dirty="0" smtClean="0"/>
              <a:t>Note: Documents are </a:t>
            </a:r>
            <a:r>
              <a:rPr lang="en-US" i="1" dirty="0" smtClean="0"/>
              <a:t>compositions</a:t>
            </a:r>
            <a:r>
              <a:rPr lang="en-US" dirty="0" smtClean="0"/>
              <a:t>,</a:t>
            </a:r>
          </a:p>
          <a:p>
            <a:pPr marL="285750" indent="-285750">
              <a:buFont typeface="Arial" panose="020B0604020202020204" pitchFamily="34" charset="0"/>
              <a:buChar char="•"/>
            </a:pPr>
            <a:r>
              <a:rPr lang="en-US" dirty="0" smtClean="0"/>
              <a:t>No update semantics</a:t>
            </a:r>
          </a:p>
          <a:p>
            <a:pPr marL="285750" indent="-285750">
              <a:buFont typeface="Arial" panose="020B0604020202020204" pitchFamily="34" charset="0"/>
              <a:buChar char="•"/>
            </a:pPr>
            <a:r>
              <a:rPr lang="en-US" dirty="0" smtClean="0"/>
              <a:t>Context?</a:t>
            </a:r>
          </a:p>
          <a:p>
            <a:pPr marL="285750" indent="-285750">
              <a:buFont typeface="Arial" panose="020B0604020202020204" pitchFamily="34" charset="0"/>
              <a:buChar char="•"/>
            </a:pPr>
            <a:r>
              <a:rPr lang="en-US" dirty="0" smtClean="0"/>
              <a:t>Wholeness?</a:t>
            </a:r>
          </a:p>
        </p:txBody>
      </p:sp>
      <p:sp>
        <p:nvSpPr>
          <p:cNvPr id="21" name="Up-Down Arrow 20"/>
          <p:cNvSpPr/>
          <p:nvPr/>
        </p:nvSpPr>
        <p:spPr>
          <a:xfrm rot="4660860">
            <a:off x="2154475" y="2628287"/>
            <a:ext cx="991296" cy="2049291"/>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V3 CDA Documents</a:t>
            </a:r>
            <a:endParaRPr lang="nl-NL" dirty="0"/>
          </a:p>
        </p:txBody>
      </p:sp>
      <p:sp>
        <p:nvSpPr>
          <p:cNvPr id="28" name="Can 27"/>
          <p:cNvSpPr/>
          <p:nvPr/>
        </p:nvSpPr>
        <p:spPr>
          <a:xfrm>
            <a:off x="7524328" y="1892829"/>
            <a:ext cx="1414028" cy="119472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FHIR</a:t>
            </a:r>
          </a:p>
          <a:p>
            <a:pPr algn="ctr"/>
            <a:r>
              <a:rPr lang="en-US" dirty="0" smtClean="0"/>
              <a:t>Repository</a:t>
            </a:r>
            <a:endParaRPr lang="nl-NL" dirty="0"/>
          </a:p>
        </p:txBody>
      </p:sp>
      <p:pic>
        <p:nvPicPr>
          <p:cNvPr id="2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157" y="4691269"/>
            <a:ext cx="2330623" cy="152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Up-Down Arrow 30"/>
          <p:cNvSpPr/>
          <p:nvPr/>
        </p:nvSpPr>
        <p:spPr>
          <a:xfrm>
            <a:off x="7666107" y="2925494"/>
            <a:ext cx="1199605" cy="2223840"/>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FHIR</a:t>
            </a:r>
          </a:p>
          <a:p>
            <a:pPr algn="ctr"/>
            <a:r>
              <a:rPr lang="en-US" sz="1200" dirty="0" smtClean="0"/>
              <a:t>REST</a:t>
            </a:r>
            <a:endParaRPr lang="nl-NL" sz="1200" dirty="0"/>
          </a:p>
        </p:txBody>
      </p:sp>
      <p:sp>
        <p:nvSpPr>
          <p:cNvPr id="32" name="TextBox 31"/>
          <p:cNvSpPr txBox="1"/>
          <p:nvPr/>
        </p:nvSpPr>
        <p:spPr>
          <a:xfrm>
            <a:off x="5562600" y="1752600"/>
            <a:ext cx="2178968" cy="646331"/>
          </a:xfrm>
          <a:prstGeom prst="rect">
            <a:avLst/>
          </a:prstGeom>
          <a:noFill/>
        </p:spPr>
        <p:txBody>
          <a:bodyPr wrap="square" rtlCol="0">
            <a:spAutoFit/>
          </a:bodyPr>
          <a:lstStyle/>
          <a:p>
            <a:pPr algn="ctr"/>
            <a:r>
              <a:rPr lang="en-US" b="1" dirty="0" smtClean="0"/>
              <a:t>FHIR Document processor</a:t>
            </a:r>
            <a:endParaRPr lang="nl-NL" b="1" dirty="0"/>
          </a:p>
        </p:txBody>
      </p:sp>
      <p:pic>
        <p:nvPicPr>
          <p:cNvPr id="33" name="Picture 3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472" y="2286000"/>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323528" y="332657"/>
            <a:ext cx="655272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lnSpc>
                <a:spcPct val="80000"/>
              </a:lnSpc>
              <a:defRPr sz="4000">
                <a:solidFill>
                  <a:schemeClr val="tx2"/>
                </a:solidFill>
                <a:latin typeface="+mj-lt"/>
                <a:ea typeface="+mj-ea"/>
                <a:cs typeface="+mj-cs"/>
              </a:defRPr>
            </a:lvl1pPr>
            <a:lvl2pPr eaLnBrk="1" hangingPunct="1">
              <a:lnSpc>
                <a:spcPct val="80000"/>
              </a:lnSpc>
              <a:defRPr sz="4000">
                <a:solidFill>
                  <a:schemeClr val="tx2"/>
                </a:solidFill>
                <a:latin typeface="Verdana" pitchFamily="34" charset="0"/>
              </a:defRPr>
            </a:lvl2pPr>
            <a:lvl3pPr eaLnBrk="1" hangingPunct="1">
              <a:lnSpc>
                <a:spcPct val="80000"/>
              </a:lnSpc>
              <a:defRPr sz="4000">
                <a:solidFill>
                  <a:schemeClr val="tx2"/>
                </a:solidFill>
                <a:latin typeface="Verdana" pitchFamily="34" charset="0"/>
              </a:defRPr>
            </a:lvl3pPr>
            <a:lvl4pPr eaLnBrk="1" hangingPunct="1">
              <a:lnSpc>
                <a:spcPct val="80000"/>
              </a:lnSpc>
              <a:defRPr sz="4000">
                <a:solidFill>
                  <a:schemeClr val="tx2"/>
                </a:solidFill>
                <a:latin typeface="Verdana" pitchFamily="34" charset="0"/>
              </a:defRPr>
            </a:lvl4pPr>
            <a:lvl5pPr eaLnBrk="1" hangingPunct="1">
              <a:lnSpc>
                <a:spcPct val="80000"/>
              </a:lnSpc>
              <a:defRPr sz="4000">
                <a:solidFill>
                  <a:schemeClr val="tx2"/>
                </a:solidFill>
                <a:latin typeface="Verdana" pitchFamily="34" charset="0"/>
              </a:defRPr>
            </a:lvl5pPr>
            <a:lvl6pPr marL="457200" fontAlgn="base">
              <a:lnSpc>
                <a:spcPct val="80000"/>
              </a:lnSpc>
              <a:spcBef>
                <a:spcPct val="0"/>
              </a:spcBef>
              <a:spcAft>
                <a:spcPct val="0"/>
              </a:spcAft>
              <a:defRPr sz="4000">
                <a:solidFill>
                  <a:schemeClr val="tx2"/>
                </a:solidFill>
                <a:latin typeface="Verdana" pitchFamily="34" charset="0"/>
              </a:defRPr>
            </a:lvl6pPr>
            <a:lvl7pPr marL="914400" fontAlgn="base">
              <a:lnSpc>
                <a:spcPct val="80000"/>
              </a:lnSpc>
              <a:spcBef>
                <a:spcPct val="0"/>
              </a:spcBef>
              <a:spcAft>
                <a:spcPct val="0"/>
              </a:spcAft>
              <a:defRPr sz="4000">
                <a:solidFill>
                  <a:schemeClr val="tx2"/>
                </a:solidFill>
                <a:latin typeface="Verdana" pitchFamily="34" charset="0"/>
              </a:defRPr>
            </a:lvl7pPr>
            <a:lvl8pPr marL="1371600" fontAlgn="base">
              <a:lnSpc>
                <a:spcPct val="80000"/>
              </a:lnSpc>
              <a:spcBef>
                <a:spcPct val="0"/>
              </a:spcBef>
              <a:spcAft>
                <a:spcPct val="0"/>
              </a:spcAft>
              <a:defRPr sz="4000">
                <a:solidFill>
                  <a:schemeClr val="tx2"/>
                </a:solidFill>
                <a:latin typeface="Verdana" pitchFamily="34" charset="0"/>
              </a:defRPr>
            </a:lvl8pPr>
            <a:lvl9pPr marL="1828800" fontAlgn="base">
              <a:lnSpc>
                <a:spcPct val="80000"/>
              </a:lnSpc>
              <a:spcBef>
                <a:spcPct val="0"/>
              </a:spcBef>
              <a:spcAft>
                <a:spcPct val="0"/>
              </a:spcAft>
              <a:defRPr sz="4000">
                <a:solidFill>
                  <a:schemeClr val="tx2"/>
                </a:solidFill>
                <a:latin typeface="Verdana" pitchFamily="34" charset="0"/>
              </a:defRPr>
            </a:lvl9pPr>
          </a:lstStyle>
          <a:p>
            <a:r>
              <a:rPr lang="en-US" dirty="0"/>
              <a:t>V3 </a:t>
            </a:r>
            <a:r>
              <a:rPr lang="en-US" dirty="0" smtClean="0"/>
              <a:t>and </a:t>
            </a:r>
            <a:r>
              <a:rPr lang="en-US" dirty="0"/>
              <a:t>FHIR</a:t>
            </a:r>
          </a:p>
        </p:txBody>
      </p:sp>
    </p:spTree>
    <p:extLst>
      <p:ext uri="{BB962C8B-B14F-4D97-AF65-F5344CB8AC3E}">
        <p14:creationId xmlns:p14="http://schemas.microsoft.com/office/powerpoint/2010/main" val="2977127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8" grpId="0" animBg="1"/>
      <p:bldP spid="31" grpId="0" animBg="1"/>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nl-NL"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94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1" y="1634648"/>
            <a:ext cx="8534398" cy="4512911"/>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p:cNvSpPr>
            <a:spLocks noGrp="1" noChangeArrowheads="1"/>
          </p:cNvSpPr>
          <p:nvPr>
            <p:ph type="title"/>
          </p:nvPr>
        </p:nvSpPr>
        <p:spPr>
          <a:xfrm>
            <a:off x="323528" y="332657"/>
            <a:ext cx="7167884" cy="1180142"/>
          </a:xfrm>
        </p:spPr>
        <p:txBody>
          <a:bodyPr/>
          <a:lstStyle/>
          <a:p>
            <a:r>
              <a:rPr lang="en-US" dirty="0" smtClean="0"/>
              <a:t>Composition of a Resource</a:t>
            </a:r>
            <a:endParaRPr lang="en-US" dirty="0"/>
          </a:p>
        </p:txBody>
      </p:sp>
      <p:sp>
        <p:nvSpPr>
          <p:cNvPr id="6" name="Rounded Rectangle 5"/>
          <p:cNvSpPr/>
          <p:nvPr/>
        </p:nvSpPr>
        <p:spPr bwMode="auto">
          <a:xfrm>
            <a:off x="3883522" y="3781455"/>
            <a:ext cx="4879478" cy="2238345"/>
          </a:xfrm>
          <a:prstGeom prst="roundRect">
            <a:avLst/>
          </a:prstGeom>
          <a:solidFill>
            <a:srgbClr val="FFFFFF">
              <a:alpha val="6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175352"/>
            <a:ext cx="172402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Straight Arrow Connector 21"/>
          <p:cNvCxnSpPr/>
          <p:nvPr/>
        </p:nvCxnSpPr>
        <p:spPr bwMode="auto">
          <a:xfrm flipH="1">
            <a:off x="2697869" y="4932589"/>
            <a:ext cx="1340731"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flipH="1">
            <a:off x="3048000" y="1885890"/>
            <a:ext cx="167104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4719044" y="1657290"/>
            <a:ext cx="1826141" cy="400110"/>
          </a:xfrm>
          <a:prstGeom prst="rect">
            <a:avLst/>
          </a:prstGeom>
          <a:noFill/>
        </p:spPr>
        <p:txBody>
          <a:bodyPr wrap="none" rtlCol="0">
            <a:spAutoFit/>
          </a:bodyPr>
          <a:lstStyle/>
          <a:p>
            <a:r>
              <a:rPr lang="en-US" b="1" dirty="0" smtClean="0"/>
              <a:t>Resource Root</a:t>
            </a:r>
            <a:endParaRPr lang="nl-NL" sz="2000" b="1" dirty="0"/>
          </a:p>
        </p:txBody>
      </p:sp>
      <p:cxnSp>
        <p:nvCxnSpPr>
          <p:cNvPr id="11" name="Straight Arrow Connector 10"/>
          <p:cNvCxnSpPr/>
          <p:nvPr/>
        </p:nvCxnSpPr>
        <p:spPr bwMode="auto">
          <a:xfrm flipH="1">
            <a:off x="2433045" y="3581400"/>
            <a:ext cx="1938930"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4371975" y="3381345"/>
            <a:ext cx="2659702" cy="400110"/>
          </a:xfrm>
          <a:prstGeom prst="rect">
            <a:avLst/>
          </a:prstGeom>
          <a:noFill/>
        </p:spPr>
        <p:txBody>
          <a:bodyPr wrap="none" rtlCol="0">
            <a:spAutoFit/>
          </a:bodyPr>
          <a:lstStyle/>
          <a:p>
            <a:r>
              <a:rPr lang="en-US" b="1" dirty="0" smtClean="0"/>
              <a:t>Resource Component</a:t>
            </a:r>
            <a:endParaRPr lang="nl-NL" sz="2000" b="1" dirty="0"/>
          </a:p>
        </p:txBody>
      </p:sp>
      <p:sp>
        <p:nvSpPr>
          <p:cNvPr id="16" name="TextBox 15"/>
          <p:cNvSpPr txBox="1"/>
          <p:nvPr/>
        </p:nvSpPr>
        <p:spPr>
          <a:xfrm>
            <a:off x="4134283" y="4470924"/>
            <a:ext cx="2667000" cy="923330"/>
          </a:xfrm>
          <a:prstGeom prst="rect">
            <a:avLst/>
          </a:prstGeom>
          <a:noFill/>
        </p:spPr>
        <p:txBody>
          <a:bodyPr wrap="square" rtlCol="0">
            <a:spAutoFit/>
          </a:bodyPr>
          <a:lstStyle/>
          <a:p>
            <a:r>
              <a:rPr lang="en-US" b="1" dirty="0" smtClean="0"/>
              <a:t>Simple &amp; Complex elements (may be repeating)</a:t>
            </a:r>
          </a:p>
        </p:txBody>
      </p:sp>
    </p:spTree>
    <p:extLst>
      <p:ext uri="{BB962C8B-B14F-4D97-AF65-F5344CB8AC3E}">
        <p14:creationId xmlns:p14="http://schemas.microsoft.com/office/powerpoint/2010/main" val="359892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Messages – are bundles</a:t>
            </a:r>
            <a:endParaRPr lang="en-US" dirty="0"/>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Message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8973157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“Message”</a:t>
            </a:r>
            <a:endParaRPr lang="nl-NL"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608" y="2209800"/>
            <a:ext cx="8389281" cy="244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4126147" y="4196443"/>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288971" y="4800600"/>
            <a:ext cx="2340430" cy="14478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Message</a:t>
            </a:r>
          </a:p>
        </p:txBody>
      </p:sp>
    </p:spTree>
    <p:extLst>
      <p:ext uri="{BB962C8B-B14F-4D97-AF65-F5344CB8AC3E}">
        <p14:creationId xmlns:p14="http://schemas.microsoft.com/office/powerpoint/2010/main" val="38116101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Sending messages</a:t>
            </a:r>
            <a:endParaRPr lang="en-US" dirty="0"/>
          </a:p>
        </p:txBody>
      </p:sp>
      <p:sp>
        <p:nvSpPr>
          <p:cNvPr id="3" name="Content Placeholder 2"/>
          <p:cNvSpPr>
            <a:spLocks noGrp="1"/>
          </p:cNvSpPr>
          <p:nvPr>
            <p:ph idx="1"/>
          </p:nvPr>
        </p:nvSpPr>
        <p:spPr/>
        <p:txBody>
          <a:bodyPr/>
          <a:lstStyle/>
          <a:p>
            <a:r>
              <a:rPr lang="en-US" dirty="0" smtClean="0"/>
              <a:t>Again, REST not necessary, but…</a:t>
            </a:r>
          </a:p>
          <a:p>
            <a:r>
              <a:rPr lang="en-US" dirty="0" smtClean="0"/>
              <a:t>There is an explicit REST endpoint:</a:t>
            </a:r>
          </a:p>
          <a:p>
            <a:pPr lvl="1"/>
            <a:r>
              <a:rPr lang="en-US" dirty="0" smtClean="0"/>
              <a:t>http://server.org/fhir/Mailbox</a:t>
            </a:r>
          </a:p>
          <a:p>
            <a:r>
              <a:rPr lang="en-US" dirty="0" smtClean="0"/>
              <a:t>No storage implied. Might be a router, converted to v2, etc. etc.</a:t>
            </a:r>
          </a:p>
          <a:p>
            <a:r>
              <a:rPr lang="en-US" dirty="0" smtClean="0"/>
              <a:t>The server can process them based on the event code and return the response as another message (again a bundle).</a:t>
            </a:r>
          </a:p>
          <a:p>
            <a:endParaRPr lang="en-US" dirty="0" smtClean="0"/>
          </a:p>
          <a:p>
            <a:endParaRPr lang="en-US" dirty="0"/>
          </a:p>
        </p:txBody>
      </p:sp>
    </p:spTree>
    <p:extLst>
      <p:ext uri="{BB962C8B-B14F-4D97-AF65-F5344CB8AC3E}">
        <p14:creationId xmlns:p14="http://schemas.microsoft.com/office/powerpoint/2010/main" val="7330009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6717" y="1701388"/>
            <a:ext cx="2178968" cy="2436659"/>
            <a:chOff x="3347864" y="1107419"/>
            <a:chExt cx="2178968" cy="1827494"/>
          </a:xfrm>
        </p:grpSpPr>
        <p:pic>
          <p:nvPicPr>
            <p:cNvPr id="3" name="Picture 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592167"/>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7864" y="1107419"/>
              <a:ext cx="2178968" cy="276999"/>
            </a:xfrm>
            <a:prstGeom prst="rect">
              <a:avLst/>
            </a:prstGeom>
            <a:noFill/>
          </p:spPr>
          <p:txBody>
            <a:bodyPr wrap="square" rtlCol="0">
              <a:spAutoFit/>
            </a:bodyPr>
            <a:lstStyle/>
            <a:p>
              <a:pPr algn="ctr"/>
              <a:r>
                <a:rPr lang="en-US" b="1" dirty="0" smtClean="0"/>
                <a:t>V2 to FHIR bridge</a:t>
              </a:r>
              <a:endParaRPr lang="nl-NL" b="1" dirty="0"/>
            </a:p>
          </p:txBody>
        </p:sp>
      </p:grpSp>
      <p:grpSp>
        <p:nvGrpSpPr>
          <p:cNvPr id="12" name="Group 11"/>
          <p:cNvGrpSpPr/>
          <p:nvPr/>
        </p:nvGrpSpPr>
        <p:grpSpPr>
          <a:xfrm>
            <a:off x="347272" y="2743200"/>
            <a:ext cx="1980029" cy="2159660"/>
            <a:chOff x="251520" y="989679"/>
            <a:chExt cx="1980029" cy="1619745"/>
          </a:xfrm>
        </p:grpSpPr>
        <p:pic>
          <p:nvPicPr>
            <p:cNvPr id="13" name="Picture 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51520" y="2332425"/>
              <a:ext cx="1980029" cy="276999"/>
            </a:xfrm>
            <a:prstGeom prst="rect">
              <a:avLst/>
            </a:prstGeom>
            <a:noFill/>
          </p:spPr>
          <p:txBody>
            <a:bodyPr wrap="none" rtlCol="0">
              <a:spAutoFit/>
            </a:bodyPr>
            <a:lstStyle/>
            <a:p>
              <a:r>
                <a:rPr lang="en-US" b="1" dirty="0" smtClean="0"/>
                <a:t>Hospital System</a:t>
              </a:r>
              <a:endParaRPr lang="nl-NL" b="1" dirty="0"/>
            </a:p>
          </p:txBody>
        </p:sp>
      </p:grpSp>
      <p:sp>
        <p:nvSpPr>
          <p:cNvPr id="19" name="Up-Down Arrow 18"/>
          <p:cNvSpPr/>
          <p:nvPr/>
        </p:nvSpPr>
        <p:spPr>
          <a:xfrm rot="5400000">
            <a:off x="5067311" y="2177223"/>
            <a:ext cx="736200" cy="1919757"/>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FHIR</a:t>
            </a:r>
          </a:p>
          <a:p>
            <a:pPr algn="ctr"/>
            <a:r>
              <a:rPr lang="en-US" dirty="0" smtClean="0"/>
              <a:t>Messages</a:t>
            </a:r>
            <a:endParaRPr lang="nl-NL" dirty="0"/>
          </a:p>
        </p:txBody>
      </p:sp>
      <p:sp>
        <p:nvSpPr>
          <p:cNvPr id="20" name="TextBox 19"/>
          <p:cNvSpPr txBox="1"/>
          <p:nvPr/>
        </p:nvSpPr>
        <p:spPr>
          <a:xfrm>
            <a:off x="2779914" y="4867870"/>
            <a:ext cx="3206968" cy="923330"/>
          </a:xfrm>
          <a:prstGeom prst="rect">
            <a:avLst/>
          </a:prstGeom>
          <a:noFill/>
        </p:spPr>
        <p:txBody>
          <a:bodyPr wrap="none" rtlCol="0">
            <a:spAutoFit/>
          </a:bodyPr>
          <a:lstStyle/>
          <a:p>
            <a:r>
              <a:rPr lang="en-US" dirty="0"/>
              <a:t>Note: Messages are </a:t>
            </a:r>
            <a:r>
              <a:rPr lang="en-US" i="1" dirty="0"/>
              <a:t>events</a:t>
            </a:r>
            <a:r>
              <a:rPr lang="en-US" dirty="0"/>
              <a:t>,</a:t>
            </a:r>
          </a:p>
          <a:p>
            <a:r>
              <a:rPr lang="en-US" dirty="0"/>
              <a:t>REST exposes a “repository” </a:t>
            </a:r>
            <a:endParaRPr lang="nl-NL" dirty="0"/>
          </a:p>
          <a:p>
            <a:r>
              <a:rPr lang="en-US" dirty="0"/>
              <a:t>Model of data…</a:t>
            </a:r>
          </a:p>
        </p:txBody>
      </p:sp>
      <p:sp>
        <p:nvSpPr>
          <p:cNvPr id="21" name="Up-Down Arrow 20"/>
          <p:cNvSpPr/>
          <p:nvPr/>
        </p:nvSpPr>
        <p:spPr>
          <a:xfrm rot="4660860">
            <a:off x="2154475" y="2628287"/>
            <a:ext cx="991296" cy="2049291"/>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V2 Messages</a:t>
            </a:r>
            <a:endParaRPr lang="nl-NL" dirty="0"/>
          </a:p>
        </p:txBody>
      </p:sp>
      <p:sp>
        <p:nvSpPr>
          <p:cNvPr id="28" name="Can 27"/>
          <p:cNvSpPr/>
          <p:nvPr/>
        </p:nvSpPr>
        <p:spPr>
          <a:xfrm>
            <a:off x="7524328" y="1892829"/>
            <a:ext cx="1414028" cy="119472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FHIR</a:t>
            </a:r>
          </a:p>
          <a:p>
            <a:pPr algn="ctr"/>
            <a:r>
              <a:rPr lang="en-US" dirty="0" smtClean="0"/>
              <a:t>Repository</a:t>
            </a:r>
            <a:endParaRPr lang="nl-NL" dirty="0"/>
          </a:p>
        </p:txBody>
      </p:sp>
      <p:pic>
        <p:nvPicPr>
          <p:cNvPr id="2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157" y="4691269"/>
            <a:ext cx="2330623" cy="152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Up-Down Arrow 30"/>
          <p:cNvSpPr/>
          <p:nvPr/>
        </p:nvSpPr>
        <p:spPr>
          <a:xfrm>
            <a:off x="7666107" y="2925494"/>
            <a:ext cx="1199605" cy="2223840"/>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FHIR</a:t>
            </a:r>
          </a:p>
          <a:p>
            <a:pPr algn="ctr"/>
            <a:r>
              <a:rPr lang="en-US" sz="1200" dirty="0" smtClean="0"/>
              <a:t>REST</a:t>
            </a:r>
            <a:endParaRPr lang="nl-NL" sz="1200" dirty="0"/>
          </a:p>
        </p:txBody>
      </p:sp>
      <p:sp>
        <p:nvSpPr>
          <p:cNvPr id="32" name="TextBox 31"/>
          <p:cNvSpPr txBox="1"/>
          <p:nvPr/>
        </p:nvSpPr>
        <p:spPr>
          <a:xfrm>
            <a:off x="5562600" y="1752600"/>
            <a:ext cx="2178968" cy="646331"/>
          </a:xfrm>
          <a:prstGeom prst="rect">
            <a:avLst/>
          </a:prstGeom>
          <a:noFill/>
        </p:spPr>
        <p:txBody>
          <a:bodyPr wrap="square" rtlCol="0">
            <a:spAutoFit/>
          </a:bodyPr>
          <a:lstStyle/>
          <a:p>
            <a:pPr algn="ctr"/>
            <a:r>
              <a:rPr lang="en-US" b="1" dirty="0" smtClean="0"/>
              <a:t>FHIR Message processor</a:t>
            </a:r>
            <a:endParaRPr lang="nl-NL" b="1" dirty="0"/>
          </a:p>
        </p:txBody>
      </p:sp>
      <p:pic>
        <p:nvPicPr>
          <p:cNvPr id="33" name="Picture 3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472" y="2286000"/>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323528" y="332657"/>
            <a:ext cx="655272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lnSpc>
                <a:spcPct val="80000"/>
              </a:lnSpc>
              <a:defRPr sz="4000">
                <a:solidFill>
                  <a:schemeClr val="tx2"/>
                </a:solidFill>
                <a:latin typeface="+mj-lt"/>
                <a:ea typeface="+mj-ea"/>
                <a:cs typeface="+mj-cs"/>
              </a:defRPr>
            </a:lvl1pPr>
            <a:lvl2pPr eaLnBrk="1" hangingPunct="1">
              <a:lnSpc>
                <a:spcPct val="80000"/>
              </a:lnSpc>
              <a:defRPr sz="4000">
                <a:solidFill>
                  <a:schemeClr val="tx2"/>
                </a:solidFill>
                <a:latin typeface="Verdana" pitchFamily="34" charset="0"/>
              </a:defRPr>
            </a:lvl2pPr>
            <a:lvl3pPr eaLnBrk="1" hangingPunct="1">
              <a:lnSpc>
                <a:spcPct val="80000"/>
              </a:lnSpc>
              <a:defRPr sz="4000">
                <a:solidFill>
                  <a:schemeClr val="tx2"/>
                </a:solidFill>
                <a:latin typeface="Verdana" pitchFamily="34" charset="0"/>
              </a:defRPr>
            </a:lvl3pPr>
            <a:lvl4pPr eaLnBrk="1" hangingPunct="1">
              <a:lnSpc>
                <a:spcPct val="80000"/>
              </a:lnSpc>
              <a:defRPr sz="4000">
                <a:solidFill>
                  <a:schemeClr val="tx2"/>
                </a:solidFill>
                <a:latin typeface="Verdana" pitchFamily="34" charset="0"/>
              </a:defRPr>
            </a:lvl4pPr>
            <a:lvl5pPr eaLnBrk="1" hangingPunct="1">
              <a:lnSpc>
                <a:spcPct val="80000"/>
              </a:lnSpc>
              <a:defRPr sz="4000">
                <a:solidFill>
                  <a:schemeClr val="tx2"/>
                </a:solidFill>
                <a:latin typeface="Verdana" pitchFamily="34" charset="0"/>
              </a:defRPr>
            </a:lvl5pPr>
            <a:lvl6pPr marL="457200" fontAlgn="base">
              <a:lnSpc>
                <a:spcPct val="80000"/>
              </a:lnSpc>
              <a:spcBef>
                <a:spcPct val="0"/>
              </a:spcBef>
              <a:spcAft>
                <a:spcPct val="0"/>
              </a:spcAft>
              <a:defRPr sz="4000">
                <a:solidFill>
                  <a:schemeClr val="tx2"/>
                </a:solidFill>
                <a:latin typeface="Verdana" pitchFamily="34" charset="0"/>
              </a:defRPr>
            </a:lvl6pPr>
            <a:lvl7pPr marL="914400" fontAlgn="base">
              <a:lnSpc>
                <a:spcPct val="80000"/>
              </a:lnSpc>
              <a:spcBef>
                <a:spcPct val="0"/>
              </a:spcBef>
              <a:spcAft>
                <a:spcPct val="0"/>
              </a:spcAft>
              <a:defRPr sz="4000">
                <a:solidFill>
                  <a:schemeClr val="tx2"/>
                </a:solidFill>
                <a:latin typeface="Verdana" pitchFamily="34" charset="0"/>
              </a:defRPr>
            </a:lvl7pPr>
            <a:lvl8pPr marL="1371600" fontAlgn="base">
              <a:lnSpc>
                <a:spcPct val="80000"/>
              </a:lnSpc>
              <a:spcBef>
                <a:spcPct val="0"/>
              </a:spcBef>
              <a:spcAft>
                <a:spcPct val="0"/>
              </a:spcAft>
              <a:defRPr sz="4000">
                <a:solidFill>
                  <a:schemeClr val="tx2"/>
                </a:solidFill>
                <a:latin typeface="Verdana" pitchFamily="34" charset="0"/>
              </a:defRPr>
            </a:lvl8pPr>
            <a:lvl9pPr marL="1828800" fontAlgn="base">
              <a:lnSpc>
                <a:spcPct val="80000"/>
              </a:lnSpc>
              <a:spcBef>
                <a:spcPct val="0"/>
              </a:spcBef>
              <a:spcAft>
                <a:spcPct val="0"/>
              </a:spcAft>
              <a:defRPr sz="4000">
                <a:solidFill>
                  <a:schemeClr val="tx2"/>
                </a:solidFill>
                <a:latin typeface="Verdana" pitchFamily="34" charset="0"/>
              </a:defRPr>
            </a:lvl9pPr>
          </a:lstStyle>
          <a:p>
            <a:r>
              <a:rPr lang="en-US" dirty="0" smtClean="0"/>
              <a:t>V2 and </a:t>
            </a:r>
            <a:r>
              <a:rPr lang="en-US" dirty="0"/>
              <a:t>FHIR</a:t>
            </a:r>
          </a:p>
        </p:txBody>
      </p:sp>
    </p:spTree>
    <p:extLst>
      <p:ext uri="{BB962C8B-B14F-4D97-AF65-F5344CB8AC3E}">
        <p14:creationId xmlns:p14="http://schemas.microsoft.com/office/powerpoint/2010/main" val="131341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8" grpId="0" animBg="1"/>
      <p:bldP spid="31" grpId="0" animBg="1"/>
      <p:bldP spid="3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a:t>
            </a:r>
            <a:r>
              <a:rPr lang="en-US" dirty="0"/>
              <a:t>E</a:t>
            </a:r>
            <a:r>
              <a:rPr lang="en-US" dirty="0" smtClean="0"/>
              <a:t>ndpoint</a:t>
            </a:r>
            <a:endParaRPr lang="nl-NL" dirty="0"/>
          </a:p>
        </p:txBody>
      </p:sp>
      <p:sp>
        <p:nvSpPr>
          <p:cNvPr id="3" name="Content Placeholder 2"/>
          <p:cNvSpPr>
            <a:spLocks noGrp="1"/>
          </p:cNvSpPr>
          <p:nvPr>
            <p:ph idx="1"/>
          </p:nvPr>
        </p:nvSpPr>
        <p:spPr/>
        <p:txBody>
          <a:bodyPr/>
          <a:lstStyle/>
          <a:p>
            <a:pPr marL="0" indent="0">
              <a:buNone/>
            </a:pPr>
            <a:r>
              <a:rPr lang="en-US" dirty="0" smtClean="0">
                <a:hlinkClick r:id="rId2"/>
              </a:rPr>
              <a:t>http://server.org/fhir/Binary/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Tree>
    <p:extLst>
      <p:ext uri="{BB962C8B-B14F-4D97-AF65-F5344CB8AC3E}">
        <p14:creationId xmlns:p14="http://schemas.microsoft.com/office/powerpoint/2010/main" val="40090018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nl-NL" dirty="0"/>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373761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INSIDE THE FHIR DISTRIBUTION</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819139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nl-NL" dirty="0"/>
          </a:p>
        </p:txBody>
      </p:sp>
      <p:pic>
        <p:nvPicPr>
          <p:cNvPr id="2"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l="4800"/>
          <a:stretch/>
        </p:blipFill>
        <p:spPr>
          <a:xfrm>
            <a:off x="283029" y="304800"/>
            <a:ext cx="8637590" cy="5963316"/>
          </a:xfrm>
        </p:spPr>
      </p:pic>
    </p:spTree>
    <p:extLst>
      <p:ext uri="{BB962C8B-B14F-4D97-AF65-F5344CB8AC3E}">
        <p14:creationId xmlns:p14="http://schemas.microsoft.com/office/powerpoint/2010/main" val="14319238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Browsing the site</a:t>
            </a:r>
            <a:endParaRPr lang="nl-NL"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a:p>
            <a:r>
              <a:rPr lang="en-US" dirty="0" smtClean="0"/>
              <a:t>Stack Overflow</a:t>
            </a:r>
          </a:p>
          <a:p>
            <a:r>
              <a:rPr lang="en-US" dirty="0" smtClean="0"/>
              <a:t>Public Test servers</a:t>
            </a:r>
            <a:endParaRPr lang="en-US" dirty="0"/>
          </a:p>
          <a:p>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07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Tree>
    <p:extLst>
      <p:ext uri="{BB962C8B-B14F-4D97-AF65-F5344CB8AC3E}">
        <p14:creationId xmlns:p14="http://schemas.microsoft.com/office/powerpoint/2010/main" val="3841182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53699"/>
          <a:stretch/>
        </p:blipFill>
        <p:spPr bwMode="auto">
          <a:xfrm>
            <a:off x="304801" y="1634648"/>
            <a:ext cx="3951513" cy="45129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Composition</a:t>
            </a:r>
            <a:endParaRPr lang="nl-NL"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200" b="15079"/>
          <a:stretch/>
        </p:blipFill>
        <p:spPr bwMode="auto">
          <a:xfrm>
            <a:off x="3674911" y="1905000"/>
            <a:ext cx="5202820" cy="4278086"/>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505200" y="3048000"/>
            <a:ext cx="5257800" cy="196024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33438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Tree>
    <p:extLst>
      <p:ext uri="{BB962C8B-B14F-4D97-AF65-F5344CB8AC3E}">
        <p14:creationId xmlns:p14="http://schemas.microsoft.com/office/powerpoint/2010/main" val="1055601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nl-NL" dirty="0"/>
          </a:p>
        </p:txBody>
      </p:sp>
      <p:sp>
        <p:nvSpPr>
          <p:cNvPr id="3" name="Content Placeholder 2"/>
          <p:cNvSpPr>
            <a:spLocks noGrp="1"/>
          </p:cNvSpPr>
          <p:nvPr>
            <p:ph idx="1"/>
          </p:nvPr>
        </p:nvSpPr>
        <p:spPr/>
        <p:txBody>
          <a:bodyPr/>
          <a:lstStyle/>
          <a:p>
            <a:endParaRPr lang="en-US" dirty="0"/>
          </a:p>
          <a:p>
            <a:r>
              <a:rPr lang="en-US" dirty="0"/>
              <a:t>The “build” SVN tree, the “full” SVN tree</a:t>
            </a:r>
          </a:p>
          <a:p>
            <a:pPr lvl="1"/>
            <a:r>
              <a:rPr lang="nl-NL" dirty="0">
                <a:hlinkClick r:id="rId2"/>
              </a:rPr>
              <a:t>http://gforge.hl7.org/svn/fhir</a:t>
            </a:r>
            <a:endParaRPr lang="nl-NL" dirty="0"/>
          </a:p>
          <a:p>
            <a:pPr lvl="1"/>
            <a:r>
              <a:rPr lang="en-US" dirty="0"/>
              <a:t>User ‘anonymous’, blank password</a:t>
            </a:r>
            <a:endParaRPr lang="nl-NL" dirty="0"/>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nl-NL" dirty="0"/>
          </a:p>
        </p:txBody>
      </p:sp>
    </p:spTree>
    <p:extLst>
      <p:ext uri="{BB962C8B-B14F-4D97-AF65-F5344CB8AC3E}">
        <p14:creationId xmlns:p14="http://schemas.microsoft.com/office/powerpoint/2010/main" val="232113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8000" y="5638800"/>
            <a:ext cx="4711546" cy="646331"/>
          </a:xfrm>
          <a:prstGeom prst="rect">
            <a:avLst/>
          </a:prstGeom>
          <a:noFill/>
        </p:spPr>
        <p:txBody>
          <a:bodyPr wrap="none" rtlCol="0">
            <a:spAutoFit/>
          </a:bodyPr>
          <a:lstStyle/>
          <a:p>
            <a:r>
              <a:rPr lang="en-US" i="1" dirty="0" smtClean="0"/>
              <a:t>Straight from the HL7 SVN “code” repository</a:t>
            </a:r>
          </a:p>
          <a:p>
            <a:r>
              <a:rPr lang="en-US" i="1" dirty="0" smtClean="0"/>
              <a:t>at gforge.hl7.org </a:t>
            </a:r>
            <a:endParaRPr lang="nl-NL" i="1" dirty="0"/>
          </a:p>
        </p:txBody>
      </p:sp>
    </p:spTree>
    <p:extLst>
      <p:ext uri="{BB962C8B-B14F-4D97-AF65-F5344CB8AC3E}">
        <p14:creationId xmlns:p14="http://schemas.microsoft.com/office/powerpoint/2010/main" val="3066045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4">
              <a:extLst>
                <a:ext uri="{28A0092B-C50C-407E-A947-70E740481C1C}">
                  <a14:useLocalDpi xmlns:a14="http://schemas.microsoft.com/office/drawing/2010/main" val="0"/>
                </a:ext>
              </a:extLst>
            </a:blip>
            <a:srcRect l="6250" r="9506"/>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76800" y="4555132"/>
            <a:ext cx="1159292"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grpSp>
        <p:nvGrpSpPr>
          <p:cNvPr id="27" name="Group 26"/>
          <p:cNvGrpSpPr/>
          <p:nvPr/>
        </p:nvGrpSpPr>
        <p:grpSpPr>
          <a:xfrm>
            <a:off x="6400800" y="1851381"/>
            <a:ext cx="1339921" cy="1653819"/>
            <a:chOff x="7010400" y="3733800"/>
            <a:chExt cx="1339921" cy="1653819"/>
          </a:xfrm>
        </p:grpSpPr>
        <p:pic>
          <p:nvPicPr>
            <p:cNvPr id="28" name="Picture 13" descr="http://www.klaasnienhuis.nl/WordPress/wp-content/uploads/2011/09/xml_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7081360" y="5018287"/>
              <a:ext cx="1172116" cy="369332"/>
            </a:xfrm>
            <a:prstGeom prst="rect">
              <a:avLst/>
            </a:prstGeom>
            <a:noFill/>
          </p:spPr>
          <p:txBody>
            <a:bodyPr wrap="none" rtlCol="0">
              <a:spAutoFit/>
            </a:bodyPr>
            <a:lstStyle/>
            <a:p>
              <a:r>
                <a:rPr lang="en-US" dirty="0" smtClean="0"/>
                <a:t>examples</a:t>
              </a:r>
              <a:endParaRPr lang="en-US" dirty="0"/>
            </a:p>
          </p:txBody>
        </p:sp>
      </p:grpSp>
    </p:spTree>
    <p:extLst>
      <p:ext uri="{BB962C8B-B14F-4D97-AF65-F5344CB8AC3E}">
        <p14:creationId xmlns:p14="http://schemas.microsoft.com/office/powerpoint/2010/main" val="41730557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nl-NL"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endParaRPr lang="nl-NL" dirty="0"/>
          </a:p>
        </p:txBody>
      </p:sp>
    </p:spTree>
    <p:extLst>
      <p:ext uri="{BB962C8B-B14F-4D97-AF65-F5344CB8AC3E}">
        <p14:creationId xmlns:p14="http://schemas.microsoft.com/office/powerpoint/2010/main" val="1866151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Profiles and validation</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Short introduction to</a:t>
            </a:r>
            <a:endParaRPr lang="en-US" dirty="0"/>
          </a:p>
        </p:txBody>
      </p:sp>
    </p:spTree>
    <p:extLst>
      <p:ext uri="{BB962C8B-B14F-4D97-AF65-F5344CB8AC3E}">
        <p14:creationId xmlns:p14="http://schemas.microsoft.com/office/powerpoint/2010/main" val="26855944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nl-NL"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p>
          <a:p>
            <a:endParaRPr lang="nl-NL" dirty="0"/>
          </a:p>
        </p:txBody>
      </p:sp>
    </p:spTree>
    <p:extLst>
      <p:ext uri="{BB962C8B-B14F-4D97-AF65-F5344CB8AC3E}">
        <p14:creationId xmlns:p14="http://schemas.microsoft.com/office/powerpoint/2010/main" val="34760606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Constraining </a:t>
            </a:r>
            <a:r>
              <a:rPr lang="en-US" dirty="0" smtClean="0"/>
              <a:t>cardinality</a:t>
            </a:r>
            <a:endParaRPr lang="nl-NL"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6600"/>
          <a:stretch/>
        </p:blipFill>
        <p:spPr bwMode="auto">
          <a:xfrm>
            <a:off x="381001" y="1711327"/>
            <a:ext cx="6351241" cy="219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8446" y="2032873"/>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6"/>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4" y="3645025"/>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7" y="3338360"/>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40"/>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5"/>
            <a:ext cx="360040" cy="192867"/>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20"/>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5"/>
            <a:ext cx="360040" cy="192867"/>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4"/>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406333172"/>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Limit value domains</a:t>
            </a:r>
            <a:endParaRPr lang="nl-NL"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3665" b="-56"/>
          <a:stretch/>
        </p:blipFill>
        <p:spPr bwMode="auto">
          <a:xfrm>
            <a:off x="323529" y="2057400"/>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Fix value: Only allow “active” Patients</a:t>
            </a:r>
          </a:p>
        </p:txBody>
      </p:sp>
      <p:cxnSp>
        <p:nvCxnSpPr>
          <p:cNvPr id="7" name="Straight Arrow Connector 6"/>
          <p:cNvCxnSpPr>
            <a:endCxn id="8" idx="2"/>
          </p:cNvCxnSpPr>
          <p:nvPr/>
        </p:nvCxnSpPr>
        <p:spPr bwMode="auto">
          <a:xfrm flipV="1">
            <a:off x="2732457" y="5046471"/>
            <a:ext cx="51818" cy="604560"/>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44215" y="4677139"/>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346438" y="1809691"/>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3815917" y="2132857"/>
            <a:ext cx="1530521" cy="146341"/>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bwMode="auto">
          <a:xfrm>
            <a:off x="1781049" y="2231571"/>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562462" y="3448769"/>
            <a:ext cx="318600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our national codes for </a:t>
            </a:r>
            <a:r>
              <a:rPr lang="en-US" dirty="0" err="1" smtClean="0"/>
              <a:t>MaritalStatus</a:t>
            </a:r>
            <a:endParaRPr lang="en-US" dirty="0" smtClean="0"/>
          </a:p>
        </p:txBody>
      </p:sp>
      <p:cxnSp>
        <p:nvCxnSpPr>
          <p:cNvPr id="27" name="Straight Arrow Connector 26"/>
          <p:cNvCxnSpPr/>
          <p:nvPr/>
        </p:nvCxnSpPr>
        <p:spPr bwMode="auto">
          <a:xfrm flipH="1" flipV="1">
            <a:off x="4804628" y="3094210"/>
            <a:ext cx="760487" cy="704203"/>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5184871" y="4654877"/>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another profiled Resource</a:t>
            </a:r>
          </a:p>
        </p:txBody>
      </p:sp>
      <p:cxnSp>
        <p:nvCxnSpPr>
          <p:cNvPr id="30" name="Straight Arrow Connector 29"/>
          <p:cNvCxnSpPr/>
          <p:nvPr/>
        </p:nvCxnSpPr>
        <p:spPr bwMode="auto">
          <a:xfrm flipH="1" flipV="1">
            <a:off x="3324335" y="4374396"/>
            <a:ext cx="1860536" cy="325100"/>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3707904" y="4005064"/>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178722" y="421562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9050227"/>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Tagging a Resource</a:t>
            </a:r>
            <a:endParaRPr lang="nl-NL"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6"/>
            <a:ext cx="576064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kumimoji="0" lang="en-US" sz="1800" b="0" i="0" u="none" strike="noStrike" cap="none" normalizeH="0" baseline="0" dirty="0" smtClean="0">
                <a:ln>
                  <a:noFill/>
                </a:ln>
                <a:solidFill>
                  <a:schemeClr val="tx1"/>
                </a:solidFill>
                <a:effectLst/>
                <a:latin typeface="Arial" charset="0"/>
              </a:rPr>
              <a:t>“I’m a VIP</a:t>
            </a:r>
            <a:r>
              <a:rPr kumimoji="0" lang="en-US" sz="1800" b="0" i="0" u="none" strike="noStrike" cap="none" normalizeH="0" dirty="0" smtClean="0">
                <a:ln>
                  <a:noFill/>
                </a:ln>
                <a:solidFill>
                  <a:schemeClr val="tx1"/>
                </a:solidFill>
                <a:effectLst/>
                <a:latin typeface="Arial" charset="0"/>
              </a:rPr>
              <a:t> - </a:t>
            </a:r>
            <a:r>
              <a:rPr kumimoji="0" lang="en-US" sz="1800" b="0" i="0" u="none" strike="noStrike" cap="none" normalizeH="0" baseline="0" dirty="0" smtClean="0">
                <a:ln>
                  <a:noFill/>
                </a:ln>
                <a:solidFill>
                  <a:schemeClr val="tx1"/>
                </a:solidFill>
                <a:effectLst/>
                <a:latin typeface="Arial" charset="0"/>
              </a:rPr>
              <a:t>My information cannot yet be disclosed”</a:t>
            </a: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32635"/>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dirty="0" smtClean="0">
                <a:latin typeface="Arial" panose="020B0604020202020204" pitchFamily="34" charset="0"/>
                <a:cs typeface="Arial" panose="020B0604020202020204" pitchFamily="34" charset="0"/>
              </a:rPr>
              <a:t>“</a:t>
            </a:r>
            <a:r>
              <a:rPr lang="nl-NL" dirty="0" err="1" smtClean="0">
                <a:latin typeface="Arial" panose="020B0604020202020204" pitchFamily="34" charset="0"/>
                <a:cs typeface="Arial" panose="020B0604020202020204" pitchFamily="34" charset="0"/>
              </a:rPr>
              <a:t>This</a:t>
            </a:r>
            <a:r>
              <a:rPr lang="nl-NL" dirty="0" smtClean="0">
                <a:latin typeface="Arial" panose="020B0604020202020204" pitchFamily="34" charset="0"/>
                <a:cs typeface="Arial" panose="020B0604020202020204" pitchFamily="34" charset="0"/>
              </a:rPr>
              <a:t> is TEST data! </a:t>
            </a:r>
            <a:r>
              <a:rPr lang="nl-NL" dirty="0" err="1" smtClean="0">
                <a:latin typeface="Arial" panose="020B0604020202020204" pitchFamily="34" charset="0"/>
                <a:cs typeface="Arial" panose="020B0604020202020204" pitchFamily="34" charset="0"/>
              </a:rPr>
              <a:t>Don’t</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use</a:t>
            </a:r>
            <a:r>
              <a:rPr lang="nl-NL" dirty="0" smtClean="0">
                <a:latin typeface="Arial" panose="020B0604020202020204" pitchFamily="34" charset="0"/>
                <a:cs typeface="Arial" panose="020B0604020202020204" pitchFamily="34" charset="0"/>
              </a:rPr>
              <a: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6480720" cy="1560173"/>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dirty="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I’m</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a </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 as </a:t>
            </a:r>
            <a:r>
              <a:rPr lang="nl-NL" dirty="0" err="1">
                <a:latin typeface="Arial" panose="020B0604020202020204" pitchFamily="34" charset="0"/>
                <a:cs typeface="Arial" panose="020B0604020202020204" pitchFamily="34" charset="0"/>
              </a:rPr>
              <a:t>defined</a:t>
            </a:r>
            <a:r>
              <a:rPr lang="nl-NL" dirty="0">
                <a:latin typeface="Arial" panose="020B0604020202020204" pitchFamily="34" charset="0"/>
                <a:cs typeface="Arial" panose="020B0604020202020204" pitchFamily="34" charset="0"/>
              </a:rPr>
              <a:t> in the </a:t>
            </a:r>
            <a:r>
              <a:rPr lang="nl-NL" dirty="0" err="1">
                <a:latin typeface="Arial" panose="020B0604020202020204" pitchFamily="34" charset="0"/>
                <a:cs typeface="Arial" panose="020B0604020202020204" pitchFamily="34" charset="0"/>
              </a:rPr>
              <a:t>Norwegian</a:t>
            </a:r>
            <a:r>
              <a:rPr lang="nl-NL" dirty="0">
                <a:latin typeface="Arial" panose="020B0604020202020204" pitchFamily="34" charset="0"/>
                <a:cs typeface="Arial" panose="020B0604020202020204" pitchFamily="34" charset="0"/>
              </a:rPr>
              <a:t> Profile – </a:t>
            </a:r>
            <a:r>
              <a:rPr lang="nl-NL" dirty="0" err="1">
                <a:latin typeface="Arial" panose="020B0604020202020204" pitchFamily="34" charset="0"/>
                <a:cs typeface="Arial" panose="020B0604020202020204" pitchFamily="34" charset="0"/>
              </a:rPr>
              <a:t>see</a:t>
            </a:r>
            <a:r>
              <a:rPr lang="nl-NL" dirty="0">
                <a:latin typeface="Arial" panose="020B0604020202020204" pitchFamily="34" charset="0"/>
                <a:cs typeface="Arial" panose="020B0604020202020204" pitchFamily="34" charset="0"/>
              </a:rPr>
              <a:t> http://hl7.no/</a:t>
            </a:r>
            <a:r>
              <a:rPr lang="nl-NL" dirty="0" err="1">
                <a:latin typeface="Arial" panose="020B0604020202020204" pitchFamily="34" charset="0"/>
                <a:cs typeface="Arial" panose="020B0604020202020204" pitchFamily="34" charset="0"/>
              </a:rPr>
              <a:t>Profiles</a:t>
            </a:r>
            <a:r>
              <a:rPr lang="nl-NL" dirty="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patient</a:t>
            </a:r>
            <a:r>
              <a:rPr lang="nl-NL" dirty="0">
                <a:latin typeface="Arial" panose="020B0604020202020204" pitchFamily="34" charset="0"/>
                <a:cs typeface="Arial" panose="020B0604020202020204" pitchFamily="34" charset="0"/>
              </a:rPr>
              <a:t>-no”</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540308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It’s all about combining resources . . .</a:t>
            </a:r>
            <a:endParaRPr lang="en-CA" dirty="0"/>
          </a:p>
        </p:txBody>
      </p:sp>
      <p:grpSp>
        <p:nvGrpSpPr>
          <p:cNvPr id="6" name="Group 5"/>
          <p:cNvGrpSpPr/>
          <p:nvPr/>
        </p:nvGrpSpPr>
        <p:grpSpPr>
          <a:xfrm>
            <a:off x="4611512" y="3042140"/>
            <a:ext cx="1616672" cy="1901825"/>
            <a:chOff x="4211960" y="3176791"/>
            <a:chExt cx="1616672" cy="1901825"/>
          </a:xfrm>
          <a:effectLst>
            <a:glow rad="63500">
              <a:schemeClr val="accent1">
                <a:satMod val="175000"/>
                <a:alpha val="40000"/>
              </a:schemeClr>
            </a:glow>
            <a:outerShdw blurRad="50800" dist="38100" dir="2700000" algn="tl" rotWithShape="0">
              <a:prstClr val="black">
                <a:alpha val="40000"/>
              </a:prstClr>
            </a:outerShdw>
          </a:effectLst>
        </p:grpSpPr>
        <p:pic>
          <p:nvPicPr>
            <p:cNvPr id="2055"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11960" y="3563652"/>
              <a:ext cx="1296145" cy="1077218"/>
            </a:xfrm>
            <a:prstGeom prst="rect">
              <a:avLst/>
            </a:prstGeom>
            <a:noFill/>
          </p:spPr>
          <p:txBody>
            <a:bodyPr wrap="square" rtlCol="0">
              <a:spAutoFit/>
            </a:bodyPr>
            <a:lstStyle/>
            <a:p>
              <a:pPr algn="ctr"/>
              <a:r>
                <a:rPr lang="en-US" dirty="0" smtClean="0">
                  <a:solidFill>
                    <a:schemeClr val="bg1"/>
                  </a:solidFill>
                </a:rPr>
                <a:t>Diagnostic</a:t>
              </a:r>
            </a:p>
            <a:p>
              <a:pPr algn="ctr"/>
              <a:endParaRPr lang="en-US" sz="1400" dirty="0" smtClean="0">
                <a:solidFill>
                  <a:schemeClr val="bg1"/>
                </a:solidFill>
              </a:endParaRPr>
            </a:p>
            <a:p>
              <a:pPr algn="ctr"/>
              <a:endParaRPr lang="en-US" sz="1400" dirty="0">
                <a:solidFill>
                  <a:schemeClr val="bg1"/>
                </a:solidFill>
              </a:endParaRPr>
            </a:p>
            <a:p>
              <a:pPr algn="ctr"/>
              <a:r>
                <a:rPr lang="en-US" dirty="0" smtClean="0">
                  <a:solidFill>
                    <a:schemeClr val="bg1"/>
                  </a:solidFill>
                </a:rPr>
                <a:t>Report</a:t>
              </a:r>
              <a:endParaRPr lang="en-CA" dirty="0">
                <a:solidFill>
                  <a:schemeClr val="bg1"/>
                </a:solidFill>
              </a:endParaRPr>
            </a:p>
          </p:txBody>
        </p:sp>
      </p:grpSp>
      <p:grpSp>
        <p:nvGrpSpPr>
          <p:cNvPr id="5" name="Group 4"/>
          <p:cNvGrpSpPr/>
          <p:nvPr/>
        </p:nvGrpSpPr>
        <p:grpSpPr>
          <a:xfrm>
            <a:off x="3027337" y="3071758"/>
            <a:ext cx="1901825" cy="1577975"/>
            <a:chOff x="2267744" y="3284984"/>
            <a:chExt cx="1901825" cy="1577975"/>
          </a:xfrm>
        </p:grpSpPr>
        <p:pic>
          <p:nvPicPr>
            <p:cNvPr id="14" name="Picture 7" descr="C:\Users\office\AppData\Local\Microsoft\Windows\Temporary Internet Files\Content.IE5\ENHGUKDG\MC900318996[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284984"/>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4600" y="3750941"/>
              <a:ext cx="1008112" cy="800219"/>
            </a:xfrm>
            <a:prstGeom prst="rect">
              <a:avLst/>
            </a:prstGeom>
            <a:noFill/>
          </p:spPr>
          <p:txBody>
            <a:bodyPr wrap="square" rtlCol="0">
              <a:spAutoFit/>
            </a:bodyPr>
            <a:lstStyle/>
            <a:p>
              <a:pPr algn="ctr"/>
              <a:r>
                <a:rPr lang="en-US" dirty="0" smtClean="0">
                  <a:solidFill>
                    <a:schemeClr val="bg1"/>
                  </a:solidFill>
                </a:rPr>
                <a:t>Patient</a:t>
              </a:r>
            </a:p>
            <a:p>
              <a:pPr algn="ctr"/>
              <a:endParaRPr lang="en-US" sz="1400" dirty="0" smtClean="0">
                <a:solidFill>
                  <a:schemeClr val="bg1"/>
                </a:solidFill>
              </a:endParaRPr>
            </a:p>
            <a:p>
              <a:pPr algn="ctr"/>
              <a:endParaRPr lang="en-US" sz="1400" dirty="0">
                <a:solidFill>
                  <a:schemeClr val="bg1"/>
                </a:solidFill>
              </a:endParaRPr>
            </a:p>
          </p:txBody>
        </p:sp>
      </p:grpSp>
      <p:grpSp>
        <p:nvGrpSpPr>
          <p:cNvPr id="9" name="Group 8"/>
          <p:cNvGrpSpPr/>
          <p:nvPr/>
        </p:nvGrpSpPr>
        <p:grpSpPr>
          <a:xfrm>
            <a:off x="4323481" y="4581129"/>
            <a:ext cx="1901825" cy="1577975"/>
            <a:chOff x="3923928" y="5013176"/>
            <a:chExt cx="1901825" cy="1577975"/>
          </a:xfrm>
        </p:grpSpPr>
        <p:pic>
          <p:nvPicPr>
            <p:cNvPr id="1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69568" y="5517232"/>
              <a:ext cx="1410543" cy="800219"/>
            </a:xfrm>
            <a:prstGeom prst="rect">
              <a:avLst/>
            </a:prstGeom>
            <a:noFill/>
          </p:spPr>
          <p:txBody>
            <a:bodyPr wrap="square" rtlCol="0">
              <a:spAutoFit/>
            </a:bodyPr>
            <a:lstStyle/>
            <a:p>
              <a:pPr algn="ctr"/>
              <a:r>
                <a:rPr lang="en-US" dirty="0" smtClean="0">
                  <a:solidFill>
                    <a:schemeClr val="bg1"/>
                  </a:solidFill>
                </a:rPr>
                <a:t>Practitioner</a:t>
              </a:r>
            </a:p>
            <a:p>
              <a:endParaRPr lang="en-US" sz="1400" dirty="0" smtClean="0">
                <a:solidFill>
                  <a:schemeClr val="bg1"/>
                </a:solidFill>
              </a:endParaRPr>
            </a:p>
            <a:p>
              <a:endParaRPr lang="en-US" sz="1400" dirty="0">
                <a:solidFill>
                  <a:schemeClr val="bg1"/>
                </a:solidFill>
              </a:endParaRPr>
            </a:p>
          </p:txBody>
        </p:sp>
      </p:grpSp>
      <p:grpSp>
        <p:nvGrpSpPr>
          <p:cNvPr id="7" name="Group 6"/>
          <p:cNvGrpSpPr/>
          <p:nvPr/>
        </p:nvGrpSpPr>
        <p:grpSpPr>
          <a:xfrm>
            <a:off x="4293864" y="1796819"/>
            <a:ext cx="1901825" cy="1577975"/>
            <a:chOff x="3895115" y="1724725"/>
            <a:chExt cx="1901825" cy="1577975"/>
          </a:xfrm>
        </p:grpSpPr>
        <p:pic>
          <p:nvPicPr>
            <p:cNvPr id="17"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3895115" y="1724725"/>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130393" y="2442506"/>
              <a:ext cx="1626567" cy="800219"/>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dirty="0" smtClean="0">
                  <a:solidFill>
                    <a:schemeClr val="bg1"/>
                  </a:solidFill>
                </a:rPr>
                <a:t>Observation</a:t>
              </a:r>
            </a:p>
            <a:p>
              <a:pPr algn="ctr"/>
              <a:endParaRPr lang="en-US" sz="1400" dirty="0" smtClean="0">
                <a:solidFill>
                  <a:schemeClr val="bg1"/>
                </a:solidFill>
              </a:endParaRPr>
            </a:p>
            <a:p>
              <a:pPr algn="ctr"/>
              <a:endParaRPr lang="en-US" sz="1400" dirty="0">
                <a:solidFill>
                  <a:schemeClr val="bg1"/>
                </a:solidFill>
              </a:endParaRPr>
            </a:p>
          </p:txBody>
        </p:sp>
      </p:grpSp>
      <p:grpSp>
        <p:nvGrpSpPr>
          <p:cNvPr id="32" name="Group 31"/>
          <p:cNvGrpSpPr/>
          <p:nvPr/>
        </p:nvGrpSpPr>
        <p:grpSpPr>
          <a:xfrm>
            <a:off x="1547665" y="2813447"/>
            <a:ext cx="1872208" cy="2535766"/>
            <a:chOff x="812774" y="3284984"/>
            <a:chExt cx="1577975" cy="1901825"/>
          </a:xfrm>
        </p:grpSpPr>
        <p:pic>
          <p:nvPicPr>
            <p:cNvPr id="3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50849" y="3446909"/>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13951" y="4460936"/>
              <a:ext cx="1276797" cy="600164"/>
            </a:xfrm>
            <a:prstGeom prst="rect">
              <a:avLst/>
            </a:prstGeom>
            <a:noFill/>
          </p:spPr>
          <p:txBody>
            <a:bodyPr wrap="square" rtlCol="0">
              <a:spAutoFit/>
            </a:bodyPr>
            <a:lstStyle/>
            <a:p>
              <a:pPr algn="ctr"/>
              <a:r>
                <a:rPr lang="en-US" dirty="0" smtClean="0">
                  <a:solidFill>
                    <a:schemeClr val="bg1"/>
                  </a:solidFill>
                </a:rPr>
                <a:t>Organization</a:t>
              </a:r>
            </a:p>
            <a:p>
              <a:pPr algn="ctr"/>
              <a:endParaRPr lang="en-US" sz="1400" dirty="0" smtClean="0">
                <a:solidFill>
                  <a:schemeClr val="bg1"/>
                </a:solidFill>
              </a:endParaRPr>
            </a:p>
            <a:p>
              <a:pPr algn="ctr"/>
              <a:endParaRPr lang="en-US" sz="1400" dirty="0">
                <a:solidFill>
                  <a:schemeClr val="bg1"/>
                </a:solidFill>
              </a:endParaRPr>
            </a:p>
          </p:txBody>
        </p:sp>
      </p:grpSp>
      <p:grpSp>
        <p:nvGrpSpPr>
          <p:cNvPr id="16" name="Group 15"/>
          <p:cNvGrpSpPr/>
          <p:nvPr/>
        </p:nvGrpSpPr>
        <p:grpSpPr>
          <a:xfrm>
            <a:off x="293702" y="1796819"/>
            <a:ext cx="8744830" cy="4236814"/>
            <a:chOff x="293702" y="1347614"/>
            <a:chExt cx="8744830" cy="3177611"/>
          </a:xfrm>
        </p:grpSpPr>
        <p:sp>
          <p:nvSpPr>
            <p:cNvPr id="10" name="TextBox 9"/>
            <p:cNvSpPr txBox="1"/>
            <p:nvPr/>
          </p:nvSpPr>
          <p:spPr>
            <a:xfrm rot="2080367">
              <a:off x="1539559" y="1901687"/>
              <a:ext cx="3514616" cy="276999"/>
            </a:xfrm>
            <a:prstGeom prst="rect">
              <a:avLst/>
            </a:prstGeom>
            <a:noFill/>
          </p:spPr>
          <p:txBody>
            <a:bodyPr wrap="none" rtlCol="0">
              <a:spAutoFit/>
            </a:bodyPr>
            <a:lstStyle/>
            <a:p>
              <a:r>
                <a:rPr lang="en-US" dirty="0" smtClean="0"/>
                <a:t>http://pat.registry.org/Patient/223</a:t>
              </a:r>
              <a:endParaRPr lang="nl-NL" dirty="0"/>
            </a:p>
          </p:txBody>
        </p:sp>
        <p:sp>
          <p:nvSpPr>
            <p:cNvPr id="23" name="TextBox 22"/>
            <p:cNvSpPr txBox="1"/>
            <p:nvPr/>
          </p:nvSpPr>
          <p:spPr>
            <a:xfrm>
              <a:off x="5209906" y="4248226"/>
              <a:ext cx="3659976" cy="276999"/>
            </a:xfrm>
            <a:prstGeom prst="rect">
              <a:avLst/>
            </a:prstGeom>
            <a:noFill/>
          </p:spPr>
          <p:txBody>
            <a:bodyPr wrap="none" rtlCol="0">
              <a:spAutoFit/>
            </a:bodyPr>
            <a:lstStyle/>
            <a:p>
              <a:r>
                <a:rPr lang="en-US" dirty="0" smtClean="0"/>
                <a:t>http://hospitalA.org/Practitioner/87</a:t>
              </a:r>
              <a:endParaRPr lang="nl-NL" dirty="0"/>
            </a:p>
          </p:txBody>
        </p:sp>
        <p:sp>
          <p:nvSpPr>
            <p:cNvPr id="24" name="TextBox 23"/>
            <p:cNvSpPr txBox="1"/>
            <p:nvPr/>
          </p:nvSpPr>
          <p:spPr>
            <a:xfrm>
              <a:off x="5019483" y="2867972"/>
              <a:ext cx="4019049" cy="276999"/>
            </a:xfrm>
            <a:prstGeom prst="rect">
              <a:avLst/>
            </a:prstGeom>
            <a:noFill/>
          </p:spPr>
          <p:txBody>
            <a:bodyPr wrap="none" rtlCol="0">
              <a:spAutoFit/>
            </a:bodyPr>
            <a:lstStyle/>
            <a:p>
              <a:r>
                <a:rPr lang="en-US" dirty="0" smtClean="0"/>
                <a:t>http://lab.hospitalA.org/DiagRep/4445</a:t>
              </a:r>
              <a:endParaRPr lang="nl-NL" dirty="0"/>
            </a:p>
          </p:txBody>
        </p:sp>
        <p:sp>
          <p:nvSpPr>
            <p:cNvPr id="25" name="TextBox 24"/>
            <p:cNvSpPr txBox="1"/>
            <p:nvPr/>
          </p:nvSpPr>
          <p:spPr>
            <a:xfrm>
              <a:off x="4572000" y="1347614"/>
              <a:ext cx="4361130" cy="276999"/>
            </a:xfrm>
            <a:prstGeom prst="rect">
              <a:avLst/>
            </a:prstGeom>
            <a:noFill/>
          </p:spPr>
          <p:txBody>
            <a:bodyPr wrap="none" rtlCol="0">
              <a:spAutoFit/>
            </a:bodyPr>
            <a:lstStyle/>
            <a:p>
              <a:r>
                <a:rPr lang="en-US" dirty="0" smtClean="0"/>
                <a:t>http://lab.hospitalA.org/Observation/3ff27</a:t>
              </a:r>
              <a:endParaRPr lang="nl-NL" dirty="0"/>
            </a:p>
          </p:txBody>
        </p:sp>
        <p:sp>
          <p:nvSpPr>
            <p:cNvPr id="35" name="TextBox 34"/>
            <p:cNvSpPr txBox="1"/>
            <p:nvPr/>
          </p:nvSpPr>
          <p:spPr>
            <a:xfrm>
              <a:off x="293702" y="3858602"/>
              <a:ext cx="3672800" cy="276999"/>
            </a:xfrm>
            <a:prstGeom prst="rect">
              <a:avLst/>
            </a:prstGeom>
            <a:noFill/>
          </p:spPr>
          <p:txBody>
            <a:bodyPr wrap="none" rtlCol="0">
              <a:spAutoFit/>
            </a:bodyPr>
            <a:lstStyle/>
            <a:p>
              <a:r>
                <a:rPr lang="en-US" dirty="0" smtClean="0"/>
                <a:t>http://hospitalA.org/Organization/1</a:t>
              </a:r>
              <a:endParaRPr lang="nl-NL" dirty="0"/>
            </a:p>
          </p:txBody>
        </p:sp>
      </p:grpSp>
    </p:spTree>
    <p:extLst>
      <p:ext uri="{BB962C8B-B14F-4D97-AF65-F5344CB8AC3E}">
        <p14:creationId xmlns:p14="http://schemas.microsoft.com/office/powerpoint/2010/main" val="1265237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0-#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nl-NL"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8448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Tree>
    <p:extLst>
      <p:ext uri="{BB962C8B-B14F-4D97-AF65-F5344CB8AC3E}">
        <p14:creationId xmlns:p14="http://schemas.microsoft.com/office/powerpoint/2010/main" val="795911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(Distributed) validation</a:t>
            </a:r>
            <a:endParaRPr lang="nl-NL"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844825"/>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8"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1835696" y="2743200"/>
            <a:ext cx="1800200" cy="103211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4" y="2936367"/>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228451" y="3302138"/>
            <a:ext cx="1224136" cy="77510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 Y</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236979"/>
            <a:ext cx="1368152" cy="33702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7277236" y="4465283"/>
            <a:ext cx="1368152" cy="411517"/>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405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8936927" flipV="1">
            <a:off x="5143849" y="3647420"/>
            <a:ext cx="950896" cy="2398188"/>
          </a:xfrm>
          <a:prstGeom prst="bentUpArrow">
            <a:avLst>
              <a:gd name="adj1" fmla="val 28879"/>
              <a:gd name="adj2" fmla="val 18824"/>
              <a:gd name="adj3" fmla="val 27264"/>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rot="3514489">
            <a:off x="4558192" y="5003304"/>
            <a:ext cx="1835246" cy="307777"/>
          </a:xfrm>
          <a:prstGeom prst="rect">
            <a:avLst/>
          </a:prstGeom>
          <a:noFill/>
        </p:spPr>
        <p:txBody>
          <a:bodyPr wrap="none" rtlCol="0">
            <a:spAutoFit/>
          </a:bodyPr>
          <a:lstStyle/>
          <a:p>
            <a:r>
              <a:rPr lang="en-US" sz="1400" dirty="0" smtClean="0">
                <a:latin typeface="Arial" charset="0"/>
              </a:rPr>
              <a:t>Download &amp; Validate</a:t>
            </a:r>
            <a:endParaRPr lang="nl-NL" sz="1400" dirty="0">
              <a:latin typeface="Arial" charset="0"/>
            </a:endParaRPr>
          </a:p>
        </p:txBody>
      </p:sp>
      <p:sp>
        <p:nvSpPr>
          <p:cNvPr id="15" name="Flowchart: Card 14"/>
          <p:cNvSpPr/>
          <p:nvPr/>
        </p:nvSpPr>
        <p:spPr bwMode="auto">
          <a:xfrm rot="19871185">
            <a:off x="1860612" y="2324585"/>
            <a:ext cx="1069158" cy="50405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 X</a:t>
            </a:r>
            <a:endParaRPr kumimoji="0" lang="nl-NL" sz="1800" b="0" i="0" u="none" strike="noStrike" cap="none" normalizeH="0" baseline="0" dirty="0" smtClean="0">
              <a:ln>
                <a:noFill/>
              </a:ln>
              <a:solidFill>
                <a:schemeClr val="tx1"/>
              </a:solidFill>
              <a:effectLst/>
              <a:latin typeface="Arial" charset="0"/>
            </a:endParaRPr>
          </a:p>
        </p:txBody>
      </p:sp>
      <p:sp>
        <p:nvSpPr>
          <p:cNvPr id="17" name="Flowchart: Card 16"/>
          <p:cNvSpPr/>
          <p:nvPr/>
        </p:nvSpPr>
        <p:spPr bwMode="auto">
          <a:xfrm rot="19871185">
            <a:off x="2541822" y="2397177"/>
            <a:ext cx="1069158" cy="50405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 Y</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06841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P spid="15" grpId="0" animBg="1"/>
      <p:bldP spid="1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nl-NL"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a:p>
            <a:endParaRPr lang="en-US" dirty="0"/>
          </a:p>
          <a:p>
            <a:endParaRPr lang="en-US" dirty="0" smtClean="0"/>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7327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Building a </a:t>
            </a:r>
            <a:r>
              <a:rPr lang="en-US" dirty="0" err="1" smtClean="0"/>
              <a:t>fhir</a:t>
            </a:r>
            <a:r>
              <a:rPr lang="en-US" dirty="0" smtClean="0"/>
              <a:t> server</a:t>
            </a:r>
            <a:endParaRPr lang="en-US" dirty="0"/>
          </a:p>
        </p:txBody>
      </p:sp>
      <p:sp>
        <p:nvSpPr>
          <p:cNvPr id="2051" name="Rectangle 3"/>
          <p:cNvSpPr>
            <a:spLocks noGrp="1" noChangeArrowheads="1"/>
          </p:cNvSpPr>
          <p:nvPr>
            <p:ph type="body" idx="1"/>
          </p:nvPr>
        </p:nvSpPr>
        <p:spPr/>
        <p:txBody>
          <a:bodyPr/>
          <a:lstStyle/>
          <a:p>
            <a:r>
              <a:rPr lang="en-US" dirty="0" smtClean="0"/>
              <a:t>FHIR in practice</a:t>
            </a:r>
            <a:endParaRPr lang="en-US" dirty="0"/>
          </a:p>
        </p:txBody>
      </p:sp>
    </p:spTree>
    <p:extLst>
      <p:ext uri="{BB962C8B-B14F-4D97-AF65-F5344CB8AC3E}">
        <p14:creationId xmlns:p14="http://schemas.microsoft.com/office/powerpoint/2010/main" val="7224892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25295217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Repository</a:t>
            </a:r>
            <a:r>
              <a:rPr lang="nl-NL" dirty="0" smtClean="0"/>
              <a:t> model</a:t>
            </a:r>
            <a:endParaRPr lang="nl-NL"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355976" y="29533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057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2996952"/>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28360068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Overview</a:t>
            </a:r>
            <a:r>
              <a:rPr lang="nl-NL" dirty="0" smtClean="0"/>
              <a:t> of a server</a:t>
            </a:r>
            <a:endParaRPr lang="nl-NL" dirty="0"/>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8278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err="1" smtClean="0"/>
              <a:t>From</a:t>
            </a:r>
            <a:r>
              <a:rPr lang="nl-NL" dirty="0" smtClean="0"/>
              <a:t> </a:t>
            </a:r>
            <a:r>
              <a:rPr lang="nl-NL" dirty="0" err="1" smtClean="0"/>
              <a:t>wire</a:t>
            </a:r>
            <a:r>
              <a:rPr lang="nl-NL" dirty="0" smtClean="0"/>
              <a:t> </a:t>
            </a:r>
            <a:r>
              <a:rPr lang="nl-NL" dirty="0" err="1" smtClean="0"/>
              <a:t>to</a:t>
            </a:r>
            <a:r>
              <a:rPr lang="nl-NL" dirty="0" smtClean="0"/>
              <a:t> store</a:t>
            </a:r>
            <a:endParaRPr lang="nl-NL"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239964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Tree>
    <p:extLst>
      <p:ext uri="{BB962C8B-B14F-4D97-AF65-F5344CB8AC3E}">
        <p14:creationId xmlns:p14="http://schemas.microsoft.com/office/powerpoint/2010/main" val="963028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227855" y="740701"/>
            <a:ext cx="5650261" cy="5715000"/>
            <a:chOff x="227855" y="555526"/>
            <a:chExt cx="5650261" cy="428625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55526"/>
              <a:ext cx="47625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227855" y="555526"/>
              <a:ext cx="1600944" cy="1426369"/>
              <a:chOff x="4272827" y="3176791"/>
              <a:chExt cx="1600944" cy="1901825"/>
            </a:xfrm>
            <a:effectLst>
              <a:glow rad="63500">
                <a:schemeClr val="accent1">
                  <a:satMod val="175000"/>
                  <a:alpha val="40000"/>
                </a:schemeClr>
              </a:glow>
              <a:outerShdw blurRad="50800" dist="38100" dir="2700000" algn="tl" rotWithShape="0">
                <a:prstClr val="black">
                  <a:alpha val="40000"/>
                </a:prstClr>
              </a:outerShdw>
            </a:effectLst>
          </p:grpSpPr>
          <p:pic>
            <p:nvPicPr>
              <p:cNvPr id="10" name="Picture 7" descr="C:\Users\office\AppData\Local\Microsoft\Windows\Temporary Internet Files\Content.IE5\ENHGUKDG\MC900318996[1].wmf"/>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4133871"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72827" y="3563652"/>
                <a:ext cx="1296145" cy="1077218"/>
              </a:xfrm>
              <a:prstGeom prst="rect">
                <a:avLst/>
              </a:prstGeom>
              <a:noFill/>
            </p:spPr>
            <p:txBody>
              <a:bodyPr wrap="square" rtlCol="0">
                <a:spAutoFit/>
              </a:bodyPr>
              <a:lstStyle/>
              <a:p>
                <a:pPr algn="ctr"/>
                <a:r>
                  <a:rPr lang="en-US" dirty="0" smtClean="0">
                    <a:solidFill>
                      <a:schemeClr val="bg1"/>
                    </a:solidFill>
                  </a:rPr>
                  <a:t>Diagnostic</a:t>
                </a:r>
              </a:p>
              <a:p>
                <a:pPr algn="ctr"/>
                <a:endParaRPr lang="en-US" sz="1400" dirty="0" smtClean="0">
                  <a:solidFill>
                    <a:schemeClr val="bg1"/>
                  </a:solidFill>
                </a:endParaRPr>
              </a:p>
              <a:p>
                <a:pPr algn="ctr"/>
                <a:endParaRPr lang="en-US" sz="1400" dirty="0">
                  <a:solidFill>
                    <a:schemeClr val="bg1"/>
                  </a:solidFill>
                </a:endParaRPr>
              </a:p>
              <a:p>
                <a:pPr algn="ctr"/>
                <a:r>
                  <a:rPr lang="en-US" dirty="0" smtClean="0">
                    <a:solidFill>
                      <a:schemeClr val="bg1"/>
                    </a:solidFill>
                  </a:rPr>
                  <a:t>Report</a:t>
                </a:r>
                <a:endParaRPr lang="en-CA" dirty="0">
                  <a:solidFill>
                    <a:schemeClr val="bg1"/>
                  </a:solidFill>
                </a:endParaRPr>
              </a:p>
            </p:txBody>
          </p:sp>
        </p:grpSp>
      </p:grpSp>
      <p:grpSp>
        <p:nvGrpSpPr>
          <p:cNvPr id="25" name="Group 24"/>
          <p:cNvGrpSpPr/>
          <p:nvPr/>
        </p:nvGrpSpPr>
        <p:grpSpPr>
          <a:xfrm>
            <a:off x="4572000" y="2904884"/>
            <a:ext cx="3951338" cy="1577975"/>
            <a:chOff x="4572000" y="2178663"/>
            <a:chExt cx="3951338" cy="1183481"/>
          </a:xfrm>
        </p:grpSpPr>
        <p:cxnSp>
          <p:nvCxnSpPr>
            <p:cNvPr id="7" name="Straight Arrow Connector 6"/>
            <p:cNvCxnSpPr/>
            <p:nvPr/>
          </p:nvCxnSpPr>
          <p:spPr>
            <a:xfrm flipH="1" flipV="1">
              <a:off x="4572000" y="2178663"/>
              <a:ext cx="2016224" cy="321079"/>
            </a:xfrm>
            <a:prstGeom prst="straightConnector1">
              <a:avLst/>
            </a:prstGeom>
            <a:ln>
              <a:solidFill>
                <a:srgbClr val="C00000"/>
              </a:solidFill>
              <a:tailEnd type="arrow"/>
            </a:ln>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6621513" y="2178663"/>
              <a:ext cx="1901825" cy="1183481"/>
              <a:chOff x="3923928" y="5013176"/>
              <a:chExt cx="1901825" cy="1577975"/>
            </a:xfrm>
          </p:grpSpPr>
          <p:pic>
            <p:nvPicPr>
              <p:cNvPr id="13" name="Picture 7" descr="C:\Users\office\AppData\Local\Microsoft\Windows\Temporary Internet Files\Content.IE5\ENHGUKDG\MC900318996[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69568" y="5517232"/>
                <a:ext cx="1410543" cy="800219"/>
              </a:xfrm>
              <a:prstGeom prst="rect">
                <a:avLst/>
              </a:prstGeom>
              <a:noFill/>
            </p:spPr>
            <p:txBody>
              <a:bodyPr wrap="square" rtlCol="0">
                <a:spAutoFit/>
              </a:bodyPr>
              <a:lstStyle/>
              <a:p>
                <a:pPr algn="ctr"/>
                <a:r>
                  <a:rPr lang="en-US" dirty="0" smtClean="0">
                    <a:solidFill>
                      <a:schemeClr val="bg1"/>
                    </a:solidFill>
                  </a:rPr>
                  <a:t>Practitioner</a:t>
                </a:r>
              </a:p>
              <a:p>
                <a:endParaRPr lang="en-US" sz="1400" dirty="0" smtClean="0">
                  <a:solidFill>
                    <a:schemeClr val="bg1"/>
                  </a:solidFill>
                </a:endParaRPr>
              </a:p>
              <a:p>
                <a:endParaRPr lang="en-US" sz="1400" dirty="0">
                  <a:solidFill>
                    <a:schemeClr val="bg1"/>
                  </a:solidFill>
                </a:endParaRPr>
              </a:p>
            </p:txBody>
          </p:sp>
        </p:grpSp>
      </p:grpSp>
      <p:grpSp>
        <p:nvGrpSpPr>
          <p:cNvPr id="24" name="Group 23"/>
          <p:cNvGrpSpPr/>
          <p:nvPr/>
        </p:nvGrpSpPr>
        <p:grpSpPr>
          <a:xfrm>
            <a:off x="4788024" y="1090214"/>
            <a:ext cx="3735314" cy="1577975"/>
            <a:chOff x="4788024" y="817660"/>
            <a:chExt cx="3735314" cy="1183481"/>
          </a:xfrm>
        </p:grpSpPr>
        <p:cxnSp>
          <p:nvCxnSpPr>
            <p:cNvPr id="5" name="Straight Arrow Connector 4"/>
            <p:cNvCxnSpPr/>
            <p:nvPr/>
          </p:nvCxnSpPr>
          <p:spPr>
            <a:xfrm flipH="1">
              <a:off x="4788024" y="1491630"/>
              <a:ext cx="1944216" cy="445972"/>
            </a:xfrm>
            <a:prstGeom prst="straightConnector1">
              <a:avLst/>
            </a:prstGeom>
            <a:ln>
              <a:solidFill>
                <a:srgbClr val="C00000"/>
              </a:solidFill>
              <a:tailEnd type="arrow"/>
            </a:ln>
          </p:spPr>
          <p:style>
            <a:lnRef idx="3">
              <a:schemeClr val="dk1"/>
            </a:lnRef>
            <a:fillRef idx="0">
              <a:schemeClr val="dk1"/>
            </a:fillRef>
            <a:effectRef idx="2">
              <a:schemeClr val="dk1"/>
            </a:effectRef>
            <a:fontRef idx="minor">
              <a:schemeClr val="tx1"/>
            </a:fontRef>
          </p:style>
        </p:cxnSp>
        <p:grpSp>
          <p:nvGrpSpPr>
            <p:cNvPr id="16" name="Group 15"/>
            <p:cNvGrpSpPr/>
            <p:nvPr/>
          </p:nvGrpSpPr>
          <p:grpSpPr>
            <a:xfrm>
              <a:off x="6621513" y="817660"/>
              <a:ext cx="1901825" cy="1183481"/>
              <a:chOff x="2267744" y="3284984"/>
              <a:chExt cx="1901825" cy="1577975"/>
            </a:xfrm>
          </p:grpSpPr>
          <p:pic>
            <p:nvPicPr>
              <p:cNvPr id="17" name="Picture 7" descr="C:\Users\office\AppData\Local\Microsoft\Windows\Temporary Internet Files\Content.IE5\ENHGUKDG\MC900318996[1].wm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284984"/>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714600" y="3750941"/>
                <a:ext cx="1008112" cy="800219"/>
              </a:xfrm>
              <a:prstGeom prst="rect">
                <a:avLst/>
              </a:prstGeom>
              <a:noFill/>
            </p:spPr>
            <p:txBody>
              <a:bodyPr wrap="square" rtlCol="0">
                <a:spAutoFit/>
              </a:bodyPr>
              <a:lstStyle/>
              <a:p>
                <a:pPr algn="ctr"/>
                <a:r>
                  <a:rPr lang="en-US" dirty="0" smtClean="0">
                    <a:solidFill>
                      <a:schemeClr val="bg1"/>
                    </a:solidFill>
                  </a:rPr>
                  <a:t>Patient</a:t>
                </a:r>
              </a:p>
              <a:p>
                <a:pPr algn="ctr"/>
                <a:endParaRPr lang="en-US" sz="1400" dirty="0" smtClean="0">
                  <a:solidFill>
                    <a:schemeClr val="bg1"/>
                  </a:solidFill>
                </a:endParaRPr>
              </a:p>
              <a:p>
                <a:pPr algn="ctr"/>
                <a:endParaRPr lang="en-US" sz="1400" dirty="0">
                  <a:solidFill>
                    <a:schemeClr val="bg1"/>
                  </a:solidFill>
                </a:endParaRPr>
              </a:p>
            </p:txBody>
          </p:sp>
        </p:grpSp>
      </p:grpSp>
      <p:grpSp>
        <p:nvGrpSpPr>
          <p:cNvPr id="26" name="Group 25"/>
          <p:cNvGrpSpPr/>
          <p:nvPr/>
        </p:nvGrpSpPr>
        <p:grpSpPr>
          <a:xfrm>
            <a:off x="3496866" y="4677139"/>
            <a:ext cx="4780830" cy="1577975"/>
            <a:chOff x="3496866" y="3507854"/>
            <a:chExt cx="4780830" cy="1183481"/>
          </a:xfrm>
        </p:grpSpPr>
        <p:grpSp>
          <p:nvGrpSpPr>
            <p:cNvPr id="19" name="Group 18"/>
            <p:cNvGrpSpPr/>
            <p:nvPr/>
          </p:nvGrpSpPr>
          <p:grpSpPr>
            <a:xfrm>
              <a:off x="6375871" y="3507854"/>
              <a:ext cx="1901825" cy="1183481"/>
              <a:chOff x="3895115" y="1724725"/>
              <a:chExt cx="1901825" cy="1577975"/>
            </a:xfrm>
          </p:grpSpPr>
          <p:pic>
            <p:nvPicPr>
              <p:cNvPr id="20" name="Picture 7" descr="C:\Users\office\AppData\Local\Microsoft\Windows\Temporary Internet Files\Content.IE5\ENHGUKDG\MC900318996[1].wmf"/>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3895115" y="1724725"/>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07469" y="2457786"/>
                <a:ext cx="1473446" cy="800219"/>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dirty="0" smtClean="0">
                    <a:solidFill>
                      <a:schemeClr val="bg1"/>
                    </a:solidFill>
                  </a:rPr>
                  <a:t>Observation</a:t>
                </a:r>
              </a:p>
              <a:p>
                <a:pPr algn="ctr"/>
                <a:endParaRPr lang="en-US" sz="1400" dirty="0" smtClean="0">
                  <a:solidFill>
                    <a:schemeClr val="bg1"/>
                  </a:solidFill>
                </a:endParaRPr>
              </a:p>
              <a:p>
                <a:pPr algn="ctr"/>
                <a:endParaRPr lang="en-US" sz="1400" dirty="0">
                  <a:solidFill>
                    <a:schemeClr val="bg1"/>
                  </a:solidFill>
                </a:endParaRPr>
              </a:p>
            </p:txBody>
          </p:sp>
        </p:grpSp>
        <p:cxnSp>
          <p:nvCxnSpPr>
            <p:cNvPr id="22" name="Straight Arrow Connector 21"/>
            <p:cNvCxnSpPr/>
            <p:nvPr/>
          </p:nvCxnSpPr>
          <p:spPr>
            <a:xfrm flipH="1" flipV="1">
              <a:off x="3496866" y="3579862"/>
              <a:ext cx="2879004" cy="519733"/>
            </a:xfrm>
            <a:prstGeom prst="straightConnector1">
              <a:avLst/>
            </a:prstGeom>
            <a:ln>
              <a:solidFill>
                <a:srgbClr val="C00000"/>
              </a:solidFill>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772972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Xml and JSON are different</a:t>
            </a:r>
            <a:endParaRPr lang="en-US" dirty="0"/>
          </a:p>
        </p:txBody>
      </p:sp>
      <p:sp>
        <p:nvSpPr>
          <p:cNvPr id="6" name="Text Placeholder 5"/>
          <p:cNvSpPr>
            <a:spLocks noGrp="1"/>
          </p:cNvSpPr>
          <p:nvPr>
            <p:ph type="body" idx="1"/>
          </p:nvPr>
        </p:nvSpPr>
        <p:spPr/>
        <p:txBody>
          <a:bodyPr/>
          <a:lstStyle/>
          <a:p>
            <a:r>
              <a:rPr lang="en-US" smtClean="0"/>
              <a:t>Xml</a:t>
            </a:r>
            <a:endParaRPr lang="en-US" dirty="0"/>
          </a:p>
        </p:txBody>
      </p:sp>
      <p:sp>
        <p:nvSpPr>
          <p:cNvPr id="7" name="Content Placeholder 6"/>
          <p:cNvSpPr>
            <a:spLocks noGrp="1"/>
          </p:cNvSpPr>
          <p:nvPr>
            <p:ph sz="half" idx="2"/>
          </p:nvPr>
        </p:nvSpPr>
        <p:spPr/>
        <p:txBody>
          <a:bodyPr/>
          <a:lstStyle/>
          <a:p>
            <a:pPr marL="0" indent="0">
              <a:buNone/>
            </a:pPr>
            <a:r>
              <a:rPr lang="nl-NL" sz="2000" dirty="0" smtClean="0">
                <a:latin typeface="Courier New" pitchFamily="49" charset="0"/>
                <a:cs typeface="Courier New" pitchFamily="49" charset="0"/>
              </a:rPr>
              <a:t>&lt;XXX xmlns=“urn:foo”&gt;</a:t>
            </a:r>
          </a:p>
          <a:p>
            <a:pPr marL="0" indent="0">
              <a:buNone/>
            </a:pPr>
            <a:r>
              <a:rPr lang="nl-NL" sz="2000" dirty="0" smtClean="0">
                <a:latin typeface="Courier New" pitchFamily="49" charset="0"/>
                <a:cs typeface="Courier New" pitchFamily="49" charset="0"/>
              </a:rPr>
              <a:t>    &lt;B a=“c” /&gt;</a:t>
            </a:r>
          </a:p>
          <a:p>
            <a:pPr marL="0" indent="0">
              <a:buNone/>
            </a:pPr>
            <a:r>
              <a:rPr lang="nl-NL" sz="2000" dirty="0" smtClean="0">
                <a:latin typeface="Courier New" pitchFamily="49" charset="0"/>
                <a:cs typeface="Courier New" pitchFamily="49" charset="0"/>
              </a:rPr>
              <a:t>    &lt;C&gt;One&lt;/C&gt;</a:t>
            </a:r>
          </a:p>
          <a:p>
            <a:pPr marL="0" indent="0">
              <a:buNone/>
            </a:pPr>
            <a:r>
              <a:rPr lang="nl-NL" sz="2000" dirty="0" smtClean="0">
                <a:latin typeface="Courier New" pitchFamily="49" charset="0"/>
                <a:cs typeface="Courier New" pitchFamily="49" charset="0"/>
              </a:rPr>
              <a:t>    &lt;C&gt;Two&lt;/C&gt;</a:t>
            </a:r>
          </a:p>
          <a:p>
            <a:pPr marL="0" indent="0">
              <a:buNone/>
            </a:pPr>
            <a:r>
              <a:rPr lang="nl-NL" sz="2000" dirty="0" smtClean="0">
                <a:latin typeface="Courier New" pitchFamily="49" charset="0"/>
                <a:cs typeface="Courier New" pitchFamily="49" charset="0"/>
              </a:rPr>
              <a:t>    &lt;D&gt;One&lt;/D&gt;</a:t>
            </a:r>
          </a:p>
          <a:p>
            <a:pPr marL="0" indent="0">
              <a:buNone/>
            </a:pPr>
            <a:r>
              <a:rPr lang="nl-NL" sz="2000" dirty="0" smtClean="0">
                <a:latin typeface="Courier New" pitchFamily="49" charset="0"/>
                <a:cs typeface="Courier New" pitchFamily="49" charset="0"/>
              </a:rPr>
              <a:t>    &lt;div&gt;Not &lt;b&gt;so&lt;/b&gt;</a:t>
            </a:r>
            <a:br>
              <a:rPr lang="nl-NL" sz="2000" dirty="0" smtClean="0">
                <a:latin typeface="Courier New" pitchFamily="49" charset="0"/>
                <a:cs typeface="Courier New" pitchFamily="49" charset="0"/>
              </a:rPr>
            </a:br>
            <a:r>
              <a:rPr lang="nl-NL" sz="2000" dirty="0" smtClean="0">
                <a:latin typeface="Courier New" pitchFamily="49" charset="0"/>
                <a:cs typeface="Courier New" pitchFamily="49" charset="0"/>
              </a:rPr>
              <a:t>    easy&lt;/div&gt;</a:t>
            </a:r>
          </a:p>
          <a:p>
            <a:pPr marL="0" indent="0">
              <a:buNone/>
            </a:pPr>
            <a:r>
              <a:rPr lang="nl-NL"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smtClean="0"/>
              <a:t>JSON</a:t>
            </a:r>
            <a:endParaRPr lang="en-US" dirty="0"/>
          </a:p>
        </p:txBody>
      </p:sp>
      <p:sp>
        <p:nvSpPr>
          <p:cNvPr id="9" name="Content Placeholder 8"/>
          <p:cNvSpPr>
            <a:spLocks noGrp="1"/>
          </p:cNvSpPr>
          <p:nvPr>
            <p:ph sz="quarter" idx="4"/>
          </p:nvPr>
        </p:nvSpPr>
        <p:spPr/>
        <p:txBody>
          <a:bodyPr/>
          <a:lstStyle/>
          <a:p>
            <a:pPr marL="0" indent="0">
              <a:buNone/>
            </a:pPr>
            <a:r>
              <a:rPr lang="nl-NL" sz="2000" dirty="0" smtClean="0">
                <a:latin typeface="Courier New" pitchFamily="49" charset="0"/>
                <a:cs typeface="Courier New" pitchFamily="49" charset="0"/>
              </a:rPr>
              <a:t>{ “B”: { “a” : “c” },</a:t>
            </a:r>
          </a:p>
          <a:p>
            <a:pPr marL="0" indent="0">
              <a:buNone/>
            </a:pPr>
            <a:r>
              <a:rPr lang="nl-NL" sz="2000" dirty="0" smtClean="0">
                <a:latin typeface="Courier New" pitchFamily="49" charset="0"/>
                <a:cs typeface="Courier New" pitchFamily="49" charset="0"/>
              </a:rPr>
              <a:t>  “C”: [ “One”, “Two” ],</a:t>
            </a:r>
          </a:p>
          <a:p>
            <a:pPr marL="0" indent="0">
              <a:buNone/>
            </a:pPr>
            <a:r>
              <a:rPr lang="nl-NL" sz="2000" dirty="0" smtClean="0">
                <a:latin typeface="Courier New" pitchFamily="49" charset="0"/>
                <a:cs typeface="Courier New" pitchFamily="49" charset="0"/>
              </a:rPr>
              <a:t>  “D” : “One”,</a:t>
            </a:r>
          </a:p>
          <a:p>
            <a:pPr marL="0" indent="0">
              <a:buNone/>
            </a:pPr>
            <a:r>
              <a:rPr lang="nl-NL" sz="2000" dirty="0" smtClean="0">
                <a:latin typeface="Courier New" pitchFamily="49" charset="0"/>
                <a:cs typeface="Courier New" pitchFamily="49" charset="0"/>
              </a:rPr>
              <a:t>  “div” : {</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text-before</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Not</a:t>
            </a:r>
            <a:r>
              <a:rPr lang="nl-NL" sz="2000" dirty="0" smtClean="0">
                <a:latin typeface="Courier New" pitchFamily="49" charset="0"/>
                <a:cs typeface="Courier New" pitchFamily="49" charset="0"/>
              </a:rPr>
              <a:t> ”,</a:t>
            </a:r>
          </a:p>
          <a:p>
            <a:pPr marL="0" indent="0">
              <a:buNone/>
            </a:pPr>
            <a:r>
              <a:rPr lang="nl-NL" sz="2000" dirty="0" smtClean="0">
                <a:latin typeface="Courier New" pitchFamily="49" charset="0"/>
                <a:cs typeface="Courier New" pitchFamily="49" charset="0"/>
              </a:rPr>
              <a:t>    b:“so”,</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tekst</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after</a:t>
            </a:r>
            <a:r>
              <a:rPr lang="nl-NL" sz="2000" dirty="0" smtClean="0">
                <a:latin typeface="Courier New" pitchFamily="49" charset="0"/>
                <a:cs typeface="Courier New" pitchFamily="49" charset="0"/>
              </a:rPr>
              <a:t>”:“easy”}</a:t>
            </a:r>
          </a:p>
          <a:p>
            <a:pPr marL="0" indent="0">
              <a:buNone/>
            </a:pPr>
            <a:r>
              <a:rPr lang="nl-NL"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140</a:t>
            </a:fld>
            <a:endParaRPr lang="en-US"/>
          </a:p>
        </p:txBody>
      </p:sp>
      <p:sp>
        <p:nvSpPr>
          <p:cNvPr id="10" name="TextBox 9"/>
          <p:cNvSpPr txBox="1"/>
          <p:nvPr/>
        </p:nvSpPr>
        <p:spPr>
          <a:xfrm>
            <a:off x="6096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a:t>
            </a:r>
            <a:r>
              <a:rPr lang="en-US" dirty="0" err="1" smtClean="0"/>
              <a:t>datatypes</a:t>
            </a:r>
            <a:r>
              <a:rPr lang="en-US" dirty="0" smtClean="0"/>
              <a:t>?</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8700687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10" name="TextBox 9"/>
          <p:cNvSpPr txBox="1"/>
          <p:nvPr/>
        </p:nvSpPr>
        <p:spPr>
          <a:xfrm>
            <a:off x="1981200" y="2602468"/>
            <a:ext cx="2069797" cy="369332"/>
          </a:xfrm>
          <a:prstGeom prst="rect">
            <a:avLst/>
          </a:prstGeom>
          <a:noFill/>
        </p:spPr>
        <p:txBody>
          <a:bodyPr wrap="none" rtlCol="0">
            <a:spAutoFit/>
          </a:bodyPr>
          <a:lstStyle/>
          <a:p>
            <a:r>
              <a:rPr lang="en-US" dirty="0" err="1" smtClean="0"/>
              <a:t>code.coding</a:t>
            </a:r>
            <a:r>
              <a:rPr lang="en-US" dirty="0" smtClean="0"/>
              <a:t> is 0..*</a:t>
            </a:r>
            <a:endParaRPr lang="en-US" dirty="0"/>
          </a:p>
        </p:txBody>
      </p:sp>
      <p:cxnSp>
        <p:nvCxnSpPr>
          <p:cNvPr id="12" name="Straight Arrow Connector 11"/>
          <p:cNvCxnSpPr>
            <a:stCxn id="10" idx="1"/>
          </p:cNvCxnSpPr>
          <p:nvPr/>
        </p:nvCxnSpPr>
        <p:spPr bwMode="auto">
          <a:xfrm flipH="1">
            <a:off x="1362075" y="2787134"/>
            <a:ext cx="619125"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pic>
        <p:nvPicPr>
          <p:cNvPr id="819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19906"/>
          <a:stretch/>
        </p:blipFill>
        <p:spPr bwMode="auto">
          <a:xfrm>
            <a:off x="779060" y="1935707"/>
            <a:ext cx="6542188" cy="4084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304178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5715000" cy="4246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49056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nl-NL"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a:t>
            </a:r>
            <a:r>
              <a:rPr lang="en-US" dirty="0" err="1" smtClean="0"/>
              <a:t>json</a:t>
            </a:r>
            <a:r>
              <a:rPr lang="en-US" dirty="0" smtClean="0"/>
              <a:t>?)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nl-NL" i="1" dirty="0"/>
          </a:p>
        </p:txBody>
      </p:sp>
    </p:spTree>
    <p:extLst>
      <p:ext uri="{BB962C8B-B14F-4D97-AF65-F5344CB8AC3E}">
        <p14:creationId xmlns:p14="http://schemas.microsoft.com/office/powerpoint/2010/main" val="52264547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6611949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03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0427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nl-NL" dirty="0"/>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39862498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nl-NL" dirty="0"/>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3023037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8740024"/>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105689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59320711"/>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3530377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2057342"/>
            <a:ext cx="8081214" cy="37338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smtClean="0"/>
              <a:t>Resource Reference</a:t>
            </a:r>
            <a:endParaRPr lang="nl-NL" dirty="0"/>
          </a:p>
        </p:txBody>
      </p:sp>
      <p:cxnSp>
        <p:nvCxnSpPr>
          <p:cNvPr id="6" name="Straight Arrow Connector 5"/>
          <p:cNvCxnSpPr/>
          <p:nvPr/>
        </p:nvCxnSpPr>
        <p:spPr bwMode="auto">
          <a:xfrm flipH="1">
            <a:off x="4419600" y="2980184"/>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44108" y="3191869"/>
            <a:ext cx="1542492" cy="61813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3126733" y="1688068"/>
            <a:ext cx="3672800" cy="369332"/>
          </a:xfrm>
          <a:prstGeom prst="rect">
            <a:avLst/>
          </a:prstGeom>
          <a:noFill/>
        </p:spPr>
        <p:txBody>
          <a:bodyPr wrap="none" rtlCol="0">
            <a:spAutoFit/>
          </a:bodyPr>
          <a:lstStyle/>
          <a:p>
            <a:r>
              <a:rPr lang="nl-NL" dirty="0" err="1" smtClean="0"/>
              <a:t>Example</a:t>
            </a:r>
            <a:r>
              <a:rPr lang="nl-NL" dirty="0" smtClean="0"/>
              <a:t>: part of </a:t>
            </a:r>
            <a:r>
              <a:rPr lang="nl-NL" dirty="0" err="1" smtClean="0"/>
              <a:t>DiagnosticReport</a:t>
            </a:r>
            <a:endParaRPr lang="nl-NL" dirty="0"/>
          </a:p>
        </p:txBody>
      </p:sp>
    </p:spTree>
    <p:extLst>
      <p:ext uri="{BB962C8B-B14F-4D97-AF65-F5344CB8AC3E}">
        <p14:creationId xmlns:p14="http://schemas.microsoft.com/office/powerpoint/2010/main" val="287726828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a:p>
          <a:p>
            <a:pPr marL="0" indent="0">
              <a:buNone/>
            </a:pPr>
            <a:r>
              <a:rPr lang="en-US" sz="4000" dirty="0" smtClean="0"/>
              <a:t>Yes, here’s why…</a:t>
            </a:r>
            <a:endParaRPr lang="nl-NL" sz="4000" dirty="0"/>
          </a:p>
        </p:txBody>
      </p:sp>
    </p:spTree>
    <p:extLst>
      <p:ext uri="{BB962C8B-B14F-4D97-AF65-F5344CB8AC3E}">
        <p14:creationId xmlns:p14="http://schemas.microsoft.com/office/powerpoint/2010/main" val="237954417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nl-NL"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309758154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305629"/>
              </p:ext>
            </p:extLst>
          </p:nvPr>
        </p:nvGraphicFramePr>
        <p:xfrm>
          <a:off x="838200" y="2075976"/>
          <a:ext cx="7620000" cy="2295920"/>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09125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nl-NL" dirty="0"/>
          </a:p>
        </p:txBody>
      </p:sp>
      <p:graphicFrame>
        <p:nvGraphicFramePr>
          <p:cNvPr id="5" name="Table 4"/>
          <p:cNvGraphicFramePr>
            <a:graphicFrameLocks noGrp="1"/>
          </p:cNvGraphicFramePr>
          <p:nvPr>
            <p:extLst>
              <p:ext uri="{D42A27DB-BD31-4B8C-83A1-F6EECF244321}">
                <p14:modId xmlns:p14="http://schemas.microsoft.com/office/powerpoint/2010/main" val="3335104018"/>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7239750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Prepare</a:t>
            </a:r>
            <a:r>
              <a:rPr lang="nl-NL" dirty="0" smtClean="0"/>
              <a:t> </a:t>
            </a:r>
            <a:r>
              <a:rPr lang="nl-NL" dirty="0" err="1" smtClean="0"/>
              <a:t>your</a:t>
            </a:r>
            <a:r>
              <a:rPr lang="nl-NL" dirty="0" smtClean="0"/>
              <a:t> data!</a:t>
            </a:r>
            <a:endParaRPr lang="nl-NL"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nl-NL" dirty="0" err="1" smtClean="0"/>
              <a:t>patient</a:t>
            </a:r>
            <a:r>
              <a:rPr lang="nl-NL" dirty="0" smtClean="0"/>
              <a:t>/search?</a:t>
            </a:r>
            <a:br>
              <a:rPr lang="nl-NL" dirty="0" smtClean="0"/>
            </a:br>
            <a:r>
              <a:rPr lang="nl-NL" dirty="0" smtClean="0"/>
              <a:t>  name=</a:t>
            </a:r>
            <a:r>
              <a:rPr lang="nl-NL" dirty="0" err="1" smtClean="0"/>
              <a:t>johan</a:t>
            </a:r>
            <a:r>
              <a:rPr lang="nl-NL" dirty="0" smtClean="0"/>
              <a:t>&amp;</a:t>
            </a:r>
            <a:br>
              <a:rPr lang="nl-NL" dirty="0" smtClean="0"/>
            </a:br>
            <a:r>
              <a:rPr lang="nl-NL" dirty="0" smtClean="0"/>
              <a:t>  name=</a:t>
            </a:r>
            <a:r>
              <a:rPr lang="nl-NL" dirty="0" err="1" smtClean="0"/>
              <a:t>grafin</a:t>
            </a:r>
            <a:r>
              <a:rPr lang="nl-NL" dirty="0" smtClean="0"/>
              <a:t>&amp;</a:t>
            </a:r>
            <a:br>
              <a:rPr lang="nl-NL" dirty="0" smtClean="0"/>
            </a:br>
            <a:r>
              <a:rPr lang="nl-NL" dirty="0" smtClean="0"/>
              <a:t>  telecom=5552004</a:t>
            </a:r>
          </a:p>
          <a:p>
            <a:pPr marL="0" indent="0">
              <a:buNone/>
            </a:pPr>
            <a:endParaRPr lang="nl-NL" dirty="0"/>
          </a:p>
          <a:p>
            <a:pPr marL="0" indent="0">
              <a:buNone/>
            </a:pPr>
            <a:r>
              <a:rPr lang="nl-NL" dirty="0" smtClean="0"/>
              <a:t>“</a:t>
            </a:r>
            <a:r>
              <a:rPr lang="nl-NL" dirty="0" err="1" smtClean="0"/>
              <a:t>Groom</a:t>
            </a:r>
            <a:r>
              <a:rPr lang="nl-NL" dirty="0" smtClean="0"/>
              <a:t>” – </a:t>
            </a:r>
            <a:r>
              <a:rPr lang="nl-NL" dirty="0" err="1" smtClean="0"/>
              <a:t>prepare</a:t>
            </a:r>
            <a:r>
              <a:rPr lang="nl-NL" dirty="0" smtClean="0"/>
              <a:t> </a:t>
            </a:r>
            <a:r>
              <a:rPr lang="nl-NL" dirty="0" err="1" smtClean="0"/>
              <a:t>for</a:t>
            </a:r>
            <a:r>
              <a:rPr lang="nl-NL" dirty="0" smtClean="0"/>
              <a:t> </a:t>
            </a:r>
            <a:r>
              <a:rPr lang="nl-NL" dirty="0" err="1" smtClean="0"/>
              <a:t>searching</a:t>
            </a:r>
            <a:endParaRPr lang="nl-NL"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373600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Balloting plans</a:t>
            </a:r>
            <a:endParaRPr lang="en-AU" dirty="0"/>
          </a:p>
        </p:txBody>
      </p:sp>
      <p:sp>
        <p:nvSpPr>
          <p:cNvPr id="3" name="Content Placeholder 2"/>
          <p:cNvSpPr>
            <a:spLocks noGrp="1"/>
          </p:cNvSpPr>
          <p:nvPr>
            <p:ph idx="1"/>
          </p:nvPr>
        </p:nvSpPr>
        <p:spPr/>
        <p:txBody>
          <a:bodyPr/>
          <a:lstStyle/>
          <a:p>
            <a:r>
              <a:rPr lang="en-AU" sz="2400" dirty="0" smtClean="0"/>
              <a:t>First Draft Standard for Trial Use ballot (DSTU) complete</a:t>
            </a:r>
          </a:p>
          <a:p>
            <a:pPr lvl="1"/>
            <a:r>
              <a:rPr lang="en-AU" sz="2000" b="1" dirty="0" smtClean="0"/>
              <a:t>FHIR is now published as a DSTU </a:t>
            </a:r>
          </a:p>
          <a:p>
            <a:pPr lvl="1"/>
            <a:r>
              <a:rPr lang="en-AU" sz="2000" dirty="0" smtClean="0"/>
              <a:t>Will provide a </a:t>
            </a:r>
            <a:r>
              <a:rPr lang="en-AU" sz="2000" b="1" dirty="0" smtClean="0"/>
              <a:t>semi-stable</a:t>
            </a:r>
            <a:r>
              <a:rPr lang="en-AU" sz="2000" b="1" baseline="0" dirty="0" smtClean="0"/>
              <a:t> platform for implementers </a:t>
            </a:r>
            <a:r>
              <a:rPr lang="en-AU" sz="2000" baseline="0" dirty="0" smtClean="0"/>
              <a:t>while still allowing non-backward-compatible change for Normative version if implementation experience dictates</a:t>
            </a:r>
          </a:p>
          <a:p>
            <a:pPr lvl="1"/>
            <a:r>
              <a:rPr lang="en-AU" sz="2000" dirty="0" smtClean="0"/>
              <a:t>Additional </a:t>
            </a:r>
            <a:r>
              <a:rPr lang="en-AU" sz="2000" b="1" dirty="0" smtClean="0"/>
              <a:t>DSTU versions roughly annually to make fixes</a:t>
            </a:r>
            <a:r>
              <a:rPr lang="en-AU" sz="2000" dirty="0" smtClean="0"/>
              <a:t>, introduce new resources</a:t>
            </a:r>
            <a:endParaRPr lang="en-AU" sz="2000" baseline="0" dirty="0" smtClean="0"/>
          </a:p>
          <a:p>
            <a:pPr lvl="0"/>
            <a:r>
              <a:rPr lang="en-AU" sz="2400" dirty="0" smtClean="0"/>
              <a:t>Normative is around 3 years out</a:t>
            </a:r>
          </a:p>
          <a:p>
            <a:pPr lvl="1"/>
            <a:r>
              <a:rPr lang="en-AU" sz="2000" dirty="0" smtClean="0"/>
              <a:t>We want *lots* of implementation experience</a:t>
            </a:r>
            <a:r>
              <a:rPr lang="en-AU" sz="2000" baseline="0" dirty="0" smtClean="0"/>
              <a:t> before committing to backward compatibility</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474" y="5157192"/>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 for </a:t>
            </a:r>
            <a:r>
              <a:rPr lang="en-AU" b="1" dirty="0" smtClean="0"/>
              <a:t>you</a:t>
            </a:r>
            <a:endParaRPr lang="en-AU" b="1" dirty="0"/>
          </a:p>
        </p:txBody>
      </p:sp>
      <p:sp>
        <p:nvSpPr>
          <p:cNvPr id="3" name="Content Placeholder 2"/>
          <p:cNvSpPr>
            <a:spLocks noGrp="1"/>
          </p:cNvSpPr>
          <p:nvPr>
            <p:ph idx="1"/>
          </p:nvPr>
        </p:nvSpPr>
        <p:spPr/>
        <p:txBody>
          <a:bodyPr/>
          <a:lstStyle/>
          <a:p>
            <a:r>
              <a:rPr lang="en-AU" sz="2400" dirty="0" smtClean="0"/>
              <a:t>Read the spec: </a:t>
            </a:r>
            <a:r>
              <a:rPr lang="en-AU" sz="2400" dirty="0" smtClean="0">
                <a:hlinkClick r:id="rId2"/>
              </a:rPr>
              <a:t>http://hl7.org/fhir</a:t>
            </a:r>
            <a:endParaRPr lang="en-AU" sz="2400" dirty="0" smtClean="0"/>
          </a:p>
          <a:p>
            <a:r>
              <a:rPr lang="en-AU" sz="2500" dirty="0" smtClean="0"/>
              <a:t>Try implementing it</a:t>
            </a:r>
          </a:p>
          <a:p>
            <a:r>
              <a:rPr lang="en-AU" sz="2000" dirty="0" smtClean="0"/>
              <a:t>C</a:t>
            </a:r>
            <a:r>
              <a:rPr lang="en-AU" sz="2400" dirty="0"/>
              <a:t>ome to a </a:t>
            </a:r>
            <a:r>
              <a:rPr lang="en-AU" sz="2400" dirty="0" smtClean="0"/>
              <a:t>(European?) </a:t>
            </a:r>
            <a:r>
              <a:rPr lang="en-AU" sz="2400" dirty="0" err="1" smtClean="0"/>
              <a:t>Connectathon</a:t>
            </a:r>
            <a:r>
              <a:rPr lang="en-AU" sz="2400" dirty="0" smtClean="0"/>
              <a:t>!</a:t>
            </a:r>
          </a:p>
          <a:p>
            <a:endParaRPr lang="en-AU" sz="2400" dirty="0"/>
          </a:p>
          <a:p>
            <a:r>
              <a:rPr lang="nl-NL" sz="2400" b="1" dirty="0"/>
              <a:t>fhir@lists.hl7.org	               </a:t>
            </a:r>
          </a:p>
          <a:p>
            <a:r>
              <a:rPr lang="nl-NL" sz="2400" b="1" dirty="0"/>
              <a:t>#FHIR</a:t>
            </a:r>
          </a:p>
          <a:p>
            <a:r>
              <a:rPr lang="nl-NL" sz="2400" b="1" dirty="0" err="1"/>
              <a:t>Implementor’s</a:t>
            </a:r>
            <a:r>
              <a:rPr lang="nl-NL" sz="2400" b="1" dirty="0"/>
              <a:t> Skype </a:t>
            </a:r>
            <a:r>
              <a:rPr lang="nl-NL" sz="2400" b="1" dirty="0" smtClean="0"/>
              <a:t>Channel</a:t>
            </a:r>
            <a:endParaRPr lang="nl-NL" sz="2400" b="1" dirty="0"/>
          </a:p>
          <a:p>
            <a:r>
              <a:rPr lang="nl-NL" sz="2400" b="1" dirty="0"/>
              <a:t>FHIR Developer Days (November 24 – 26), Amsterdam</a:t>
            </a:r>
          </a:p>
          <a:p>
            <a:r>
              <a:rPr lang="en-US" sz="2400" b="1" dirty="0" err="1" smtClean="0"/>
              <a:t>StackOverflow</a:t>
            </a:r>
            <a:r>
              <a:rPr lang="en-US" sz="2400" b="1" dirty="0"/>
              <a:t>: hl7 </a:t>
            </a:r>
            <a:r>
              <a:rPr lang="en-US" sz="2400" b="1" dirty="0" err="1" smtClean="0"/>
              <a:t>fhir</a:t>
            </a:r>
            <a:r>
              <a:rPr lang="en-US" sz="2400" b="1" dirty="0" smtClean="0"/>
              <a:t> tag</a:t>
            </a:r>
            <a:endParaRPr lang="nl-NL" sz="2400" b="1" dirty="0"/>
          </a:p>
          <a:p>
            <a:endParaRPr lang="en-AU" sz="2400" dirty="0" smtClean="0"/>
          </a:p>
          <a:p>
            <a:endParaRPr lang="en-AU" sz="24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192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158</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dirty="0" smtClean="0">
                <a:solidFill>
                  <a:schemeClr val="accent1"/>
                </a:solidFill>
              </a:rPr>
              <a:t>November 24-26, 2014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14 tutorials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8" name="Picture 14" descr="Microsoft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8500" y="5840829"/>
            <a:ext cx="2664296" cy="4325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0926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32359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nl-NL" smtClean="0"/>
              <a:t>Resource Aggregate</a:t>
            </a:r>
            <a:endParaRPr lang="nl-NL"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16</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p14="http://schemas.microsoft.com/office/powerpoint/2010/main" val="17519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a:t>
            </a:r>
            <a:r>
              <a:rPr lang="nl-NL" dirty="0" err="1" smtClean="0"/>
              <a:t>identifiers</a:t>
            </a:r>
            <a:endParaRPr lang="nl-NL"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41416"/>
          <a:stretch/>
        </p:blipFill>
        <p:spPr bwMode="auto">
          <a:xfrm>
            <a:off x="323529" y="1957724"/>
            <a:ext cx="4553272" cy="4138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54604" y="1957724"/>
            <a:ext cx="3984596" cy="4062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bwMode="auto">
          <a:xfrm>
            <a:off x="323528" y="3530898"/>
            <a:ext cx="4464496"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4876800" y="2489250"/>
            <a:ext cx="3962400"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8778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332657"/>
            <a:ext cx="7334577" cy="1152128"/>
          </a:xfrm>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6" name="Left Brace 5"/>
          <p:cNvSpPr/>
          <p:nvPr/>
        </p:nvSpPr>
        <p:spPr bwMode="auto">
          <a:xfrm rot="16200000">
            <a:off x="3848102" y="2095500"/>
            <a:ext cx="381000" cy="289560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257258" y="2075786"/>
            <a:ext cx="380999" cy="143008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277104" y="3311004"/>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658186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152400" y="1741714"/>
            <a:ext cx="8915400" cy="4789715"/>
          </a:xfrm>
        </p:spPr>
      </p:pic>
      <p:sp>
        <p:nvSpPr>
          <p:cNvPr id="31" name="Rounded Rectangle 30"/>
          <p:cNvSpPr/>
          <p:nvPr/>
        </p:nvSpPr>
        <p:spPr bwMode="auto">
          <a:xfrm>
            <a:off x="248080" y="1705335"/>
            <a:ext cx="8667319"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smtClean="0"/>
              <a:t>Resource </a:t>
            </a:r>
            <a:r>
              <a:rPr lang="nl-NL" dirty="0" err="1" smtClean="0"/>
              <a:t>metadata</a:t>
            </a:r>
            <a:endParaRPr lang="nl-NL" dirty="0"/>
          </a:p>
        </p:txBody>
      </p:sp>
      <p:sp>
        <p:nvSpPr>
          <p:cNvPr id="33" name="TextBox 32"/>
          <p:cNvSpPr txBox="1"/>
          <p:nvPr/>
        </p:nvSpPr>
        <p:spPr>
          <a:xfrm>
            <a:off x="2994999" y="2196567"/>
            <a:ext cx="2202365" cy="369332"/>
          </a:xfrm>
          <a:prstGeom prst="rect">
            <a:avLst/>
          </a:prstGeom>
          <a:noFill/>
        </p:spPr>
        <p:txBody>
          <a:bodyPr wrap="square" rtlCol="0">
            <a:spAutoFit/>
          </a:bodyPr>
          <a:lstStyle/>
          <a:p>
            <a:r>
              <a:rPr lang="nl-NL" dirty="0" err="1" smtClean="0"/>
              <a:t>Metadata</a:t>
            </a:r>
            <a:endParaRPr lang="nl-NL" dirty="0"/>
          </a:p>
        </p:txBody>
      </p:sp>
      <p:sp>
        <p:nvSpPr>
          <p:cNvPr id="16" name="TextBox 15"/>
          <p:cNvSpPr txBox="1"/>
          <p:nvPr/>
        </p:nvSpPr>
        <p:spPr>
          <a:xfrm>
            <a:off x="3505200" y="2749735"/>
            <a:ext cx="4980915" cy="1200329"/>
          </a:xfrm>
          <a:prstGeom prst="rect">
            <a:avLst/>
          </a:prstGeom>
          <a:noFill/>
        </p:spPr>
        <p:txBody>
          <a:bodyPr wrap="none" rtlCol="0">
            <a:spAutoFit/>
          </a:bodyPr>
          <a:lstStyle/>
          <a:p>
            <a:r>
              <a:rPr lang="en-US" i="1" dirty="0" smtClean="0"/>
              <a:t>Resource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17" name="TextBox 16"/>
          <p:cNvSpPr txBox="1"/>
          <p:nvPr/>
        </p:nvSpPr>
        <p:spPr>
          <a:xfrm>
            <a:off x="3962400" y="3801069"/>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18" name="Flowchart: Card 17"/>
          <p:cNvSpPr/>
          <p:nvPr/>
        </p:nvSpPr>
        <p:spPr bwMode="auto">
          <a:xfrm>
            <a:off x="2114600" y="5009514"/>
            <a:ext cx="32194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p:txBody>
      </p:sp>
      <p:sp>
        <p:nvSpPr>
          <p:cNvPr id="19" name="Flowchart: Card 18"/>
          <p:cNvSpPr/>
          <p:nvPr/>
        </p:nvSpPr>
        <p:spPr bwMode="auto">
          <a:xfrm>
            <a:off x="2541814" y="4572000"/>
            <a:ext cx="3295600" cy="76200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12297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Introduction</a:t>
            </a:r>
            <a:endParaRPr lang="en-US" dirty="0"/>
          </a:p>
        </p:txBody>
      </p:sp>
      <p:sp>
        <p:nvSpPr>
          <p:cNvPr id="4" name="Text Placeholder 3"/>
          <p:cNvSpPr>
            <a:spLocks noGrp="1"/>
          </p:cNvSpPr>
          <p:nvPr>
            <p:ph type="body" idx="1"/>
          </p:nvPr>
        </p:nvSpPr>
        <p:spPr/>
        <p:txBody>
          <a:bodyPr/>
          <a:lstStyle/>
          <a:p>
            <a:endParaRPr lang="en-CA"/>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a:t>
            </a:r>
            <a:r>
              <a:rPr lang="en-US" i="1" dirty="0"/>
              <a:t>Elements</a:t>
            </a:r>
            <a:endParaRPr lang="en-US" dirty="0"/>
          </a:p>
        </p:txBody>
      </p:sp>
      <p:pic>
        <p:nvPicPr>
          <p:cNvPr id="43" name="Content Placeholder 26"/>
          <p:cNvPicPr>
            <a:picLocks noChangeAspect="1"/>
          </p:cNvPicPr>
          <p:nvPr/>
        </p:nvPicPr>
        <p:blipFill rotWithShape="1">
          <a:blip r:embed="rId3">
            <a:clrChange>
              <a:clrFrom>
                <a:srgbClr val="FFE074"/>
              </a:clrFrom>
              <a:clrTo>
                <a:srgbClr val="FFE074">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a:prstGeom prst="rect">
            <a:avLst/>
          </a:prstGeom>
        </p:spPr>
      </p:pic>
      <p:sp>
        <p:nvSpPr>
          <p:cNvPr id="44" name="Rounded Rectangle 43"/>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6" name="Rectangle 10"/>
          <p:cNvSpPr/>
          <p:nvPr/>
        </p:nvSpPr>
        <p:spPr bwMode="auto">
          <a:xfrm>
            <a:off x="2819400" y="27432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Rectangle 11"/>
          <p:cNvSpPr/>
          <p:nvPr/>
        </p:nvSpPr>
        <p:spPr bwMode="auto">
          <a:xfrm>
            <a:off x="4482790" y="28500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50" name="Rectangle 14"/>
          <p:cNvSpPr/>
          <p:nvPr/>
        </p:nvSpPr>
        <p:spPr bwMode="auto">
          <a:xfrm>
            <a:off x="2893742" y="41556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51" name="TextBox 50"/>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flipV="1">
            <a:off x="3886200" y="2820590"/>
            <a:ext cx="7620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8" name="Rectangle 12"/>
          <p:cNvSpPr/>
          <p:nvPr/>
        </p:nvSpPr>
        <p:spPr bwMode="auto">
          <a:xfrm>
            <a:off x="4482790" y="37003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49" name="Rectangle 13"/>
          <p:cNvSpPr/>
          <p:nvPr/>
        </p:nvSpPr>
        <p:spPr bwMode="auto">
          <a:xfrm>
            <a:off x="4611918" y="42590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err="1" smtClean="0">
                <a:ln>
                  <a:noFill/>
                </a:ln>
                <a:solidFill>
                  <a:schemeClr val="tx1"/>
                </a:solidFill>
                <a:effectLst/>
                <a:latin typeface="Arial" charset="0"/>
              </a:rPr>
              <a:t>Datatypes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endCxn id="16" idx="1"/>
          </p:cNvCxnSpPr>
          <p:nvPr/>
        </p:nvCxnSpPr>
        <p:spPr bwMode="auto">
          <a:xfrm>
            <a:off x="3886200" y="4038600"/>
            <a:ext cx="10497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69949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1000" fill="hold"/>
                                        <p:tgtEl>
                                          <p:spTgt spid="46"/>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1000" fill="hold"/>
                                        <p:tgtEl>
                                          <p:spTgt spid="47"/>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1000" fill="hold"/>
                                        <p:tgtEl>
                                          <p:spTgt spid="48"/>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1000" fill="hold"/>
                                        <p:tgtEl>
                                          <p:spTgt spid="4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1000" fill="hold"/>
                                        <p:tgtEl>
                                          <p:spTgt spid="50"/>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1000" fill="hold"/>
                                        <p:tgtEl>
                                          <p:spTgt spid="43"/>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1000" fill="hold"/>
                                        <p:tgtEl>
                                          <p:spTgt spid="44"/>
                                        </p:tgtEl>
                                        <p:attrNameLst>
                                          <p:attrName>ppt_x</p:attrName>
                                          <p:attrName>ppt_y</p:attrName>
                                        </p:attrNameLst>
                                      </p:cBhvr>
                                    </p:animMotion>
                                  </p:childTnLst>
                                </p:cTn>
                              </p:par>
                              <p:par>
                                <p:cTn id="19" presetID="10" presetClass="exit" presetSubtype="0" fill="hold" grpId="0" nodeType="withEffect">
                                  <p:stCondLst>
                                    <p:cond delay="0"/>
                                  </p:stCondLst>
                                  <p:childTnLst>
                                    <p:animEffect transition="out" filter="fade">
                                      <p:cBhvr>
                                        <p:cTn id="20" dur="500"/>
                                        <p:tgtEl>
                                          <p:spTgt spid="51"/>
                                        </p:tgtEl>
                                      </p:cBhvr>
                                    </p:animEffect>
                                    <p:set>
                                      <p:cBhvr>
                                        <p:cTn id="21" dur="1" fill="hold">
                                          <p:stCondLst>
                                            <p:cond delay="499"/>
                                          </p:stCondLst>
                                        </p:cTn>
                                        <p:tgtEl>
                                          <p:spTgt spid="51"/>
                                        </p:tgtEl>
                                        <p:attrNameLst>
                                          <p:attrName>style.visibility</p:attrName>
                                        </p:attrNameLst>
                                      </p:cBhvr>
                                      <p:to>
                                        <p:strVal val="hidden"/>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9" presetClass="emph" presetSubtype="0" grpId="1" nodeType="withEffect">
                                  <p:stCondLst>
                                    <p:cond delay="0"/>
                                  </p:stCondLst>
                                  <p:childTnLst>
                                    <p:set>
                                      <p:cBhvr rctx="PPT">
                                        <p:cTn id="46" dur="indefinite"/>
                                        <p:tgtEl>
                                          <p:spTgt spid="49"/>
                                        </p:tgtEl>
                                        <p:attrNameLst>
                                          <p:attrName>style.opacity</p:attrName>
                                        </p:attrNameLst>
                                      </p:cBhvr>
                                      <p:to>
                                        <p:strVal val="0.5"/>
                                      </p:to>
                                    </p:set>
                                    <p:animEffect filter="image" prLst="opacity: 0.5">
                                      <p:cBhvr rctx="IE">
                                        <p:cTn id="47" dur="indefinite"/>
                                        <p:tgtEl>
                                          <p:spTgt spid="49"/>
                                        </p:tgtEl>
                                      </p:cBhvr>
                                    </p:animEffect>
                                  </p:childTnLst>
                                </p:cTn>
                              </p:par>
                              <p:par>
                                <p:cTn id="48" presetID="9" presetClass="emph" presetSubtype="0" grpId="1" nodeType="withEffect">
                                  <p:stCondLst>
                                    <p:cond delay="0"/>
                                  </p:stCondLst>
                                  <p:childTnLst>
                                    <p:set>
                                      <p:cBhvr rctx="PPT">
                                        <p:cTn id="49" dur="indefinite"/>
                                        <p:tgtEl>
                                          <p:spTgt spid="46"/>
                                        </p:tgtEl>
                                        <p:attrNameLst>
                                          <p:attrName>style.opacity</p:attrName>
                                        </p:attrNameLst>
                                      </p:cBhvr>
                                      <p:to>
                                        <p:strVal val="0.5"/>
                                      </p:to>
                                    </p:set>
                                    <p:animEffect filter="image" prLst="opacity: 0.5">
                                      <p:cBhvr rctx="IE">
                                        <p:cTn id="50" dur="indefinite"/>
                                        <p:tgtEl>
                                          <p:spTgt spid="46"/>
                                        </p:tgtEl>
                                      </p:cBhvr>
                                    </p:animEffect>
                                  </p:childTnLst>
                                </p:cTn>
                              </p:par>
                              <p:par>
                                <p:cTn id="51" presetID="9" presetClass="emph" presetSubtype="0" grpId="1" nodeType="withEffect">
                                  <p:stCondLst>
                                    <p:cond delay="0"/>
                                  </p:stCondLst>
                                  <p:childTnLst>
                                    <p:set>
                                      <p:cBhvr rctx="PPT">
                                        <p:cTn id="52" dur="indefinite"/>
                                        <p:tgtEl>
                                          <p:spTgt spid="50"/>
                                        </p:tgtEl>
                                        <p:attrNameLst>
                                          <p:attrName>style.opacity</p:attrName>
                                        </p:attrNameLst>
                                      </p:cBhvr>
                                      <p:to>
                                        <p:strVal val="0.5"/>
                                      </p:to>
                                    </p:set>
                                    <p:animEffect filter="image" prLst="opacity: 0.5">
                                      <p:cBhvr rctx="IE">
                                        <p:cTn id="53" dur="indefinite"/>
                                        <p:tgtEl>
                                          <p:spTgt spid="50"/>
                                        </p:tgtEl>
                                      </p:cBhvr>
                                    </p:animEffect>
                                  </p:childTnLst>
                                </p:cTn>
                              </p:par>
                              <p:par>
                                <p:cTn id="54" presetID="9" presetClass="emph" presetSubtype="0" grpId="1" nodeType="withEffect">
                                  <p:stCondLst>
                                    <p:cond delay="0"/>
                                  </p:stCondLst>
                                  <p:childTnLst>
                                    <p:set>
                                      <p:cBhvr rctx="PPT">
                                        <p:cTn id="55" dur="indefinite"/>
                                        <p:tgtEl>
                                          <p:spTgt spid="47"/>
                                        </p:tgtEl>
                                        <p:attrNameLst>
                                          <p:attrName>style.opacity</p:attrName>
                                        </p:attrNameLst>
                                      </p:cBhvr>
                                      <p:to>
                                        <p:strVal val="0.5"/>
                                      </p:to>
                                    </p:set>
                                    <p:animEffect filter="image" prLst="opacity: 0.5">
                                      <p:cBhvr rctx="IE">
                                        <p:cTn id="56" dur="indefinite"/>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6" grpId="1" animBg="1"/>
      <p:bldP spid="47" grpId="0" animBg="1"/>
      <p:bldP spid="47" grpId="1" animBg="1"/>
      <p:bldP spid="50" grpId="0" animBg="1"/>
      <p:bldP spid="50" grpId="1" animBg="1"/>
      <p:bldP spid="51" grpId="0"/>
      <p:bldP spid="48" grpId="0" animBg="1"/>
      <p:bldP spid="49" grpId="0" animBg="1"/>
      <p:bldP spid="49" grpId="1" animBg="1"/>
      <p:bldP spid="16" grpId="0" animBg="1"/>
      <p:bldP spid="17" grpId="0" animBg="1"/>
      <p:bldP spid="19" grpId="0" animBg="1"/>
      <p:bldP spid="21" grpId="0" animBg="1"/>
      <p:bldP spid="31"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nl-NL" dirty="0" smtClean="0"/>
          </a:p>
          <a:p>
            <a:pPr lvl="1"/>
            <a:r>
              <a:rPr lang="nl-NL" dirty="0" smtClean="0"/>
              <a:t>“1951”, “1951-06” </a:t>
            </a:r>
            <a:r>
              <a:rPr lang="nl-NL" dirty="0" err="1" smtClean="0"/>
              <a:t>and</a:t>
            </a:r>
            <a:r>
              <a:rPr lang="nl-NL" dirty="0" smtClean="0"/>
              <a:t> “1951-06-04”</a:t>
            </a:r>
            <a:endParaRPr lang="nl-NL" dirty="0"/>
          </a:p>
          <a:p>
            <a:pPr lvl="1"/>
            <a:r>
              <a:rPr lang="nl-NL" dirty="0" smtClean="0"/>
              <a:t>“1951-06-04T10:57:34.0321+01”</a:t>
            </a:r>
            <a:endParaRPr lang="nl-NL" dirty="0"/>
          </a:p>
          <a:p>
            <a:pPr lvl="1"/>
            <a:r>
              <a:rPr lang="nl-NL" sz="2600" dirty="0" smtClean="0"/>
              <a:t>“</a:t>
            </a:r>
            <a:r>
              <a:rPr lang="nl-NL" sz="2600" dirty="0"/>
              <a:t>1951-06-04T10:57:34.0321Z</a:t>
            </a:r>
            <a:r>
              <a:rPr lang="nl-NL" sz="2600" dirty="0" smtClean="0"/>
              <a:t>”</a:t>
            </a:r>
            <a:endParaRPr lang="nl-NL" dirty="0" smtClean="0"/>
          </a:p>
          <a:p>
            <a:pPr lvl="1"/>
            <a:endParaRPr lang="nl-NL" dirty="0"/>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nl-NL" dirty="0" err="1" smtClean="0"/>
              <a:t>Based</a:t>
            </a:r>
            <a:r>
              <a:rPr lang="nl-NL" dirty="0" smtClean="0"/>
              <a:t> on </a:t>
            </a:r>
            <a:r>
              <a:rPr lang="nl-NL" dirty="0" err="1" smtClean="0"/>
              <a:t>uri</a:t>
            </a:r>
            <a:r>
              <a:rPr lang="nl-NL" dirty="0" smtClean="0"/>
              <a:t>(!):  OID </a:t>
            </a:r>
            <a:r>
              <a:rPr lang="nl-NL" dirty="0" err="1" smtClean="0"/>
              <a:t>and</a:t>
            </a:r>
            <a:r>
              <a:rPr lang="nl-NL" dirty="0" smtClean="0"/>
              <a:t> UUID</a:t>
            </a:r>
          </a:p>
          <a:p>
            <a:pPr lvl="1"/>
            <a:r>
              <a:rPr lang="nl-NL" dirty="0" smtClean="0"/>
              <a:t>urn:oid:1.2.3.4.5</a:t>
            </a:r>
          </a:p>
          <a:p>
            <a:pPr lvl="1"/>
            <a:r>
              <a:rPr lang="nl-NL" dirty="0" smtClean="0"/>
              <a:t>urn:uuid:a5afddf4-e880-459b-876e-e4591b0acc11</a:t>
            </a:r>
          </a:p>
          <a:p>
            <a:pPr lvl="1"/>
            <a:endParaRPr lang="nl-NL" dirty="0"/>
          </a:p>
          <a:p>
            <a:r>
              <a:rPr lang="nl-NL" dirty="0" err="1" smtClean="0"/>
              <a:t>Based</a:t>
            </a:r>
            <a:r>
              <a:rPr lang="nl-NL" dirty="0" smtClean="0"/>
              <a:t> on string:</a:t>
            </a:r>
          </a:p>
          <a:p>
            <a:pPr lvl="1"/>
            <a:r>
              <a:rPr lang="nl-NL" dirty="0" smtClean="0"/>
              <a:t>code (string of </a:t>
            </a:r>
            <a:r>
              <a:rPr lang="nl-NL" dirty="0" err="1" smtClean="0"/>
              <a:t>characters</a:t>
            </a:r>
            <a:r>
              <a:rPr lang="nl-NL" dirty="0" smtClean="0"/>
              <a:t>, </a:t>
            </a:r>
            <a:r>
              <a:rPr lang="nl-NL" dirty="0" err="1" smtClean="0"/>
              <a:t>may</a:t>
            </a:r>
            <a:r>
              <a:rPr lang="nl-NL" dirty="0" smtClean="0"/>
              <a:t> </a:t>
            </a:r>
            <a:r>
              <a:rPr lang="nl-NL" dirty="0" err="1" smtClean="0"/>
              <a:t>contain</a:t>
            </a:r>
            <a:r>
              <a:rPr lang="nl-NL" dirty="0" smtClean="0"/>
              <a:t> single </a:t>
            </a:r>
            <a:r>
              <a:rPr lang="nl-NL" dirty="0" err="1" smtClean="0"/>
              <a:t>spaces</a:t>
            </a:r>
            <a:r>
              <a:rPr lang="nl-NL" dirty="0" smtClean="0"/>
              <a:t>)  - “4548-4”, “</a:t>
            </a:r>
            <a:r>
              <a:rPr lang="nl-NL" dirty="0" err="1" smtClean="0"/>
              <a:t>active</a:t>
            </a:r>
            <a:r>
              <a:rPr lang="nl-NL" dirty="0" smtClean="0"/>
              <a:t>”, “</a:t>
            </a:r>
            <a:r>
              <a:rPr lang="nl-NL" dirty="0" err="1" smtClean="0"/>
              <a:t>not</a:t>
            </a:r>
            <a:r>
              <a:rPr lang="nl-NL" dirty="0" smtClean="0"/>
              <a:t> </a:t>
            </a:r>
            <a:r>
              <a:rPr lang="nl-NL" dirty="0" err="1" smtClean="0"/>
              <a:t>known</a:t>
            </a:r>
            <a:r>
              <a:rPr lang="nl-NL" dirty="0" smtClean="0"/>
              <a:t>”  </a:t>
            </a:r>
          </a:p>
          <a:p>
            <a:pPr lvl="1"/>
            <a:r>
              <a:rPr lang="nl-NL" dirty="0" err="1" smtClean="0"/>
              <a:t>id</a:t>
            </a:r>
            <a:r>
              <a:rPr lang="nl-NL" dirty="0" smtClean="0"/>
              <a:t> </a:t>
            </a:r>
            <a:r>
              <a:rPr lang="nl-NL" dirty="0"/>
              <a:t>([a-z0-9\-\.]{1,36</a:t>
            </a:r>
            <a:r>
              <a:rPr lang="nl-NL" dirty="0" smtClean="0"/>
              <a:t>})</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a:t>
            </a:r>
            <a:r>
              <a:rPr lang="en-US" dirty="0" err="1" smtClean="0"/>
              <a:t>Datatypes</a:t>
            </a:r>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Datatypes</a:t>
            </a:r>
            <a:endParaRPr lang="en-US" dirty="0"/>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a:t>
            </a:r>
            <a:r>
              <a:rPr lang="nl-NL" dirty="0" smtClean="0">
                <a:hlinkClick r:id="rId3"/>
              </a:rPr>
              <a:t>www.hl7.org/implement/standards/fhir/datatypes.html</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3863"/>
            <a:ext cx="5257800" cy="152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08863"/>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200" y="4456563"/>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90" y="5498068"/>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7132" y="3352800"/>
            <a:ext cx="7143868" cy="33338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nl-NL" i="1" dirty="0"/>
          </a:p>
        </p:txBody>
      </p:sp>
    </p:spTree>
    <p:extLst>
      <p:ext uri="{BB962C8B-B14F-4D97-AF65-F5344CB8AC3E}">
        <p14:creationId xmlns:p14="http://schemas.microsoft.com/office/powerpoint/2010/main" val="1979826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nl-NL" dirty="0"/>
          </a:p>
        </p:txBody>
      </p:sp>
    </p:spTree>
    <p:extLst>
      <p:ext uri="{BB962C8B-B14F-4D97-AF65-F5344CB8AC3E}">
        <p14:creationId xmlns:p14="http://schemas.microsoft.com/office/powerpoint/2010/main" val="153503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CA" dirty="0"/>
          </a:p>
        </p:txBody>
      </p:sp>
      <p:sp>
        <p:nvSpPr>
          <p:cNvPr id="3" name="Content Placeholder 2"/>
          <p:cNvSpPr>
            <a:spLocks noGrp="1"/>
          </p:cNvSpPr>
          <p:nvPr>
            <p:ph idx="1"/>
          </p:nvPr>
        </p:nvSpPr>
        <p:spPr>
          <a:xfrm>
            <a:off x="381000" y="1828800"/>
            <a:ext cx="6477000" cy="4480520"/>
          </a:xfrm>
        </p:spPr>
        <p:txBody>
          <a:bodyPr/>
          <a:lstStyle/>
          <a:p>
            <a:r>
              <a:rPr lang="en-US" b="1" dirty="0" smtClean="0"/>
              <a:t>Name:</a:t>
            </a:r>
            <a:r>
              <a:rPr lang="en-US" dirty="0" smtClean="0"/>
              <a:t> </a:t>
            </a:r>
            <a:r>
              <a:rPr lang="en-US" dirty="0" err="1" smtClean="0"/>
              <a:t>Ewout</a:t>
            </a:r>
            <a:r>
              <a:rPr lang="en-US" dirty="0" smtClean="0"/>
              <a:t> Kramer</a:t>
            </a:r>
          </a:p>
          <a:p>
            <a:r>
              <a:rPr lang="en-US" b="1" dirty="0" smtClean="0"/>
              <a:t>Company:</a:t>
            </a:r>
            <a:r>
              <a:rPr lang="en-US" dirty="0" smtClean="0"/>
              <a:t> </a:t>
            </a:r>
            <a:r>
              <a:rPr lang="en-US" dirty="0" err="1" smtClean="0"/>
              <a:t>Furore</a:t>
            </a:r>
            <a:r>
              <a:rPr lang="en-US" dirty="0" smtClean="0"/>
              <a:t>, Amsterdam</a:t>
            </a:r>
          </a:p>
          <a:p>
            <a:r>
              <a:rPr lang="en-US" b="1" dirty="0" smtClean="0"/>
              <a:t>Background:</a:t>
            </a:r>
          </a:p>
          <a:p>
            <a:pPr lvl="1"/>
            <a:r>
              <a:rPr lang="en-US" dirty="0" smtClean="0"/>
              <a:t>FHIR core team, RIMBAA</a:t>
            </a:r>
          </a:p>
          <a:p>
            <a:pPr lvl="1"/>
            <a:r>
              <a:rPr lang="en-US" dirty="0" smtClean="0"/>
              <a:t>Software developer &amp; healthcare architect</a:t>
            </a:r>
            <a:endParaRPr lang="en-US" dirty="0"/>
          </a:p>
          <a:p>
            <a:r>
              <a:rPr lang="en-US" b="1" dirty="0"/>
              <a:t>Contact</a:t>
            </a:r>
            <a:r>
              <a:rPr lang="en-US" b="1" dirty="0" smtClean="0"/>
              <a:t>:</a:t>
            </a:r>
          </a:p>
          <a:p>
            <a:pPr lvl="1"/>
            <a:r>
              <a:rPr lang="en-US" b="1" dirty="0" smtClean="0">
                <a:hlinkClick r:id="rId2"/>
              </a:rPr>
              <a:t>e.kramer@furore.com</a:t>
            </a:r>
            <a:endParaRPr lang="en-US" b="1" dirty="0" smtClean="0"/>
          </a:p>
          <a:p>
            <a:pPr lvl="1"/>
            <a:r>
              <a:rPr lang="en-US" b="1" dirty="0" smtClean="0"/>
              <a:t>www.thefhirplace.com</a:t>
            </a:r>
            <a:endParaRPr lang="en-US" b="1" dirty="0"/>
          </a:p>
        </p:txBody>
      </p:sp>
      <p:pic>
        <p:nvPicPr>
          <p:cNvPr id="5" name="Picture 2" descr="Foto van Ewout Kram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981200"/>
            <a:ext cx="1835217" cy="3325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36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76755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357" y="457200"/>
            <a:ext cx="2656443" cy="2316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2819400"/>
            <a:ext cx="30575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4800600"/>
            <a:ext cx="1828799" cy="177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flipH="1">
            <a:off x="2057400" y="838200"/>
            <a:ext cx="43434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flipV="1">
            <a:off x="3657600" y="2819400"/>
            <a:ext cx="2372757" cy="228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a:off x="4495800" y="5181600"/>
            <a:ext cx="2209802"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2144"/>
          <a:stretch/>
        </p:blipFill>
        <p:spPr bwMode="auto">
          <a:xfrm>
            <a:off x="533400" y="1878842"/>
            <a:ext cx="8081398" cy="185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“Choice” properties</a:t>
            </a:r>
            <a:endParaRPr lang="en-US" dirty="0"/>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943600" y="3276600"/>
            <a:ext cx="1447800" cy="1905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057400" y="3276600"/>
            <a:ext cx="381000" cy="1600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2171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look at extensions</a:t>
            </a:r>
            <a:endParaRPr lang="en-US" dirty="0"/>
          </a:p>
        </p:txBody>
      </p:sp>
      <p:pic>
        <p:nvPicPr>
          <p:cNvPr id="43" name="Content Placeholder 26"/>
          <p:cNvPicPr>
            <a:picLocks noChangeAspect="1"/>
          </p:cNvPicPr>
          <p:nvPr/>
        </p:nvPicPr>
        <p:blipFill rotWithShape="1">
          <a:blip r:embed="rId3">
            <a:clrChange>
              <a:clrFrom>
                <a:srgbClr val="FFE074"/>
              </a:clrFrom>
              <a:clrTo>
                <a:srgbClr val="FFE074">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a:prstGeom prst="rect">
            <a:avLst/>
          </a:prstGeom>
        </p:spPr>
      </p:pic>
      <p:sp>
        <p:nvSpPr>
          <p:cNvPr id="44" name="Rounded Rectangle 43"/>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6" name="Rectangle 10"/>
          <p:cNvSpPr/>
          <p:nvPr/>
        </p:nvSpPr>
        <p:spPr bwMode="auto">
          <a:xfrm>
            <a:off x="2819400" y="27432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Rectangle 11"/>
          <p:cNvSpPr/>
          <p:nvPr/>
        </p:nvSpPr>
        <p:spPr bwMode="auto">
          <a:xfrm>
            <a:off x="4482790" y="28500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50" name="Rectangle 14"/>
          <p:cNvSpPr/>
          <p:nvPr/>
        </p:nvSpPr>
        <p:spPr bwMode="auto">
          <a:xfrm>
            <a:off x="2893742" y="41556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51" name="TextBox 50"/>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
        <p:nvSpPr>
          <p:cNvPr id="48" name="Rectangle 12"/>
          <p:cNvSpPr/>
          <p:nvPr/>
        </p:nvSpPr>
        <p:spPr bwMode="auto">
          <a:xfrm>
            <a:off x="4482790" y="37003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49" name="Rectangle 13"/>
          <p:cNvSpPr/>
          <p:nvPr/>
        </p:nvSpPr>
        <p:spPr bwMode="auto">
          <a:xfrm>
            <a:off x="4611918" y="42590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222666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1000" fill="hold"/>
                                        <p:tgtEl>
                                          <p:spTgt spid="50"/>
                                        </p:tgtEl>
                                      </p:cBhvr>
                                      <p:by x="150000" y="150000"/>
                                    </p:animScale>
                                  </p:childTnLst>
                                </p:cTn>
                              </p:par>
                              <p:par>
                                <p:cTn id="7" presetID="6" presetClass="emph" presetSubtype="0" autoRev="1" fill="hold" grpId="0" nodeType="withEffect">
                                  <p:stCondLst>
                                    <p:cond delay="0"/>
                                  </p:stCondLst>
                                  <p:childTnLst>
                                    <p:animScale>
                                      <p:cBhvr>
                                        <p:cTn id="8" dur="1000" fill="hold"/>
                                        <p:tgtEl>
                                          <p:spTgt spid="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Extensions</a:t>
            </a:r>
            <a:endParaRPr lang="nl-NL" dirty="0"/>
          </a:p>
        </p:txBody>
      </p:sp>
      <p:sp>
        <p:nvSpPr>
          <p:cNvPr id="4" name="Rectangle 10"/>
          <p:cNvSpPr/>
          <p:nvPr/>
        </p:nvSpPr>
        <p:spPr bwMode="auto">
          <a:xfrm>
            <a:off x="2771800" y="3531192"/>
            <a:ext cx="2016224" cy="1728192"/>
          </a:xfrm>
          <a:prstGeom prst="roundRect">
            <a:avLst>
              <a:gd name="adj" fmla="val 6712"/>
            </a:avLst>
          </a:prstGeom>
          <a:gradFill rotWithShape="1">
            <a:gsLst>
              <a:gs pos="0">
                <a:srgbClr val="808080">
                  <a:shade val="51000"/>
                  <a:satMod val="130000"/>
                </a:srgbClr>
              </a:gs>
              <a:gs pos="80000">
                <a:srgbClr val="808080">
                  <a:shade val="93000"/>
                  <a:satMod val="130000"/>
                </a:srgbClr>
              </a:gs>
              <a:gs pos="100000">
                <a:srgbClr val="80808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Calibri"/>
              </a:rPr>
              <a:t>Organization</a:t>
            </a:r>
            <a:r>
              <a:rPr kumimoji="0" lang="en-US" sz="1400" b="0" i="0" u="none" strike="noStrike" kern="0" cap="none" spc="0" normalizeH="0" baseline="0" noProof="0" dirty="0" smtClean="0">
                <a:ln>
                  <a:noFill/>
                </a:ln>
                <a:solidFill>
                  <a:srgbClr val="000000"/>
                </a:solidFill>
                <a:effectLst/>
                <a:uLnTx/>
                <a:uFillTx/>
                <a:latin typeface="Calibri"/>
              </a:rPr>
              <a:t> “ACME Hospital”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National Drive 322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Orlando, FL</a:t>
            </a:r>
          </a:p>
        </p:txBody>
      </p:sp>
      <p:sp>
        <p:nvSpPr>
          <p:cNvPr id="5" name="Rectangle 10"/>
          <p:cNvSpPr/>
          <p:nvPr/>
        </p:nvSpPr>
        <p:spPr bwMode="auto">
          <a:xfrm>
            <a:off x="899592" y="1905000"/>
            <a:ext cx="1600200" cy="1728192"/>
          </a:xfrm>
          <a:prstGeom prst="roundRect">
            <a:avLst>
              <a:gd name="adj" fmla="val 6712"/>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Calibri"/>
              </a:rPr>
              <a:t>Patient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MRN 22234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“Ewout Kramer”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30-11-1972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Amsterdam</a:t>
            </a:r>
          </a:p>
        </p:txBody>
      </p:sp>
      <p:sp>
        <p:nvSpPr>
          <p:cNvPr id="6" name="Folded Corner 5"/>
          <p:cNvSpPr/>
          <p:nvPr/>
        </p:nvSpPr>
        <p:spPr>
          <a:xfrm>
            <a:off x="2195736" y="2030089"/>
            <a:ext cx="2520280" cy="575055"/>
          </a:xfrm>
          <a:prstGeom prst="foldedCorner">
            <a:avLst/>
          </a:prstGeom>
          <a:solidFill>
            <a:srgbClr val="FF0000"/>
          </a:solidFill>
          <a:ln w="25400" cap="flat" cmpd="sng" algn="ctr">
            <a:solidFill>
              <a:srgbClr val="DDDDD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black"/>
                </a:solidFill>
                <a:effectLst/>
                <a:uLnTx/>
                <a:uFillTx/>
                <a:latin typeface="Calibri"/>
              </a:rPr>
              <a:t>+</a:t>
            </a:r>
            <a:r>
              <a:rPr kumimoji="0" lang="en-US" sz="1800" b="0" i="1" u="none" strike="noStrike" kern="0" cap="none" spc="0" normalizeH="0" baseline="0" noProof="0" dirty="0" smtClean="0">
                <a:ln>
                  <a:noFill/>
                </a:ln>
                <a:solidFill>
                  <a:prstClr val="black"/>
                </a:solidFill>
                <a:effectLst/>
                <a:uLnTx/>
                <a:uFillTx/>
                <a:latin typeface="Calibri"/>
              </a:rPr>
              <a:t> </a:t>
            </a:r>
            <a:r>
              <a:rPr kumimoji="0" lang="en-US" sz="1800" b="0" i="1" u="none" strike="noStrike" kern="0" cap="none" spc="0" normalizeH="0" baseline="0" noProof="0" dirty="0" err="1" smtClean="0">
                <a:ln>
                  <a:noFill/>
                </a:ln>
                <a:solidFill>
                  <a:prstClr val="black"/>
                </a:solidFill>
                <a:effectLst/>
                <a:uLnTx/>
                <a:uFillTx/>
                <a:latin typeface="Calibri"/>
              </a:rPr>
              <a:t>Haircolor</a:t>
            </a:r>
            <a:r>
              <a:rPr kumimoji="0" lang="nl-NL" sz="1800" b="0" i="0" u="none" strike="noStrike" kern="0" cap="none" spc="0" normalizeH="0" baseline="0" noProof="0" dirty="0" smtClean="0">
                <a:ln>
                  <a:noFill/>
                </a:ln>
                <a:solidFill>
                  <a:prstClr val="black"/>
                </a:solidFill>
                <a:effectLst/>
                <a:uLnTx/>
                <a:uFillTx/>
                <a:latin typeface="Calibri"/>
              </a:rPr>
              <a:t> </a:t>
            </a:r>
            <a:r>
              <a:rPr kumimoji="0" lang="nl-NL" sz="1800" b="1" i="0" u="none" strike="noStrike" kern="0" cap="none" spc="0" normalizeH="0" baseline="0" noProof="0" dirty="0" smtClean="0">
                <a:ln>
                  <a:noFill/>
                </a:ln>
                <a:solidFill>
                  <a:prstClr val="black"/>
                </a:solidFill>
                <a:effectLst/>
                <a:uLnTx/>
                <a:uFillTx/>
                <a:latin typeface="Calibri"/>
              </a:rPr>
              <a:t>BROWN</a:t>
            </a:r>
            <a:endParaRPr kumimoji="0" lang="en-US" sz="1800" b="1" i="0" u="none" strike="noStrike" kern="0" cap="none" spc="0" normalizeH="0" baseline="0" noProof="0" dirty="0" smtClean="0">
              <a:ln>
                <a:noFill/>
              </a:ln>
              <a:solidFill>
                <a:prstClr val="black"/>
              </a:solidFill>
              <a:effectLst/>
              <a:uLnTx/>
              <a:uFillTx/>
              <a:latin typeface="Calibri"/>
            </a:endParaRPr>
          </a:p>
        </p:txBody>
      </p:sp>
      <p:sp>
        <p:nvSpPr>
          <p:cNvPr id="7" name="Folded Corner 6"/>
          <p:cNvSpPr/>
          <p:nvPr/>
        </p:nvSpPr>
        <p:spPr>
          <a:xfrm>
            <a:off x="3851920" y="4909400"/>
            <a:ext cx="3024336" cy="575055"/>
          </a:xfrm>
          <a:prstGeom prst="foldedCorner">
            <a:avLst/>
          </a:prstGeom>
          <a:solidFill>
            <a:srgbClr val="FF0000"/>
          </a:solidFill>
          <a:ln w="25400" cap="flat" cmpd="sng" algn="ctr">
            <a:solidFill>
              <a:srgbClr val="DDDDD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black"/>
                </a:solidFill>
                <a:effectLst/>
                <a:uLnTx/>
                <a:uFillTx/>
                <a:latin typeface="Calibri"/>
              </a:rPr>
              <a:t>+</a:t>
            </a:r>
            <a:r>
              <a:rPr kumimoji="0" lang="en-US" sz="1800" b="0" i="0" u="none" strike="noStrike" kern="0" cap="none" spc="0" normalizeH="0" baseline="0" noProof="0" dirty="0" smtClean="0">
                <a:ln>
                  <a:noFill/>
                </a:ln>
                <a:solidFill>
                  <a:prstClr val="black"/>
                </a:solidFill>
                <a:effectLst/>
                <a:uLnTx/>
                <a:uFillTx/>
                <a:latin typeface="Calibri"/>
              </a:rPr>
              <a:t>  </a:t>
            </a:r>
            <a:r>
              <a:rPr kumimoji="0" lang="en-US" sz="1800" b="0" i="1" u="none" strike="noStrike" kern="0" cap="none" spc="0" normalizeH="0" baseline="0" noProof="0" dirty="0" err="1" smtClean="0">
                <a:ln>
                  <a:noFill/>
                </a:ln>
                <a:solidFill>
                  <a:prstClr val="black"/>
                </a:solidFill>
                <a:effectLst/>
                <a:uLnTx/>
                <a:uFillTx/>
                <a:latin typeface="Calibri"/>
              </a:rPr>
              <a:t>Taxoffice</a:t>
            </a:r>
            <a:r>
              <a:rPr kumimoji="0" lang="en-US" sz="1800" b="0" i="1" u="none" strike="noStrike" kern="0" cap="none" spc="0" normalizeH="0" baseline="0" noProof="0" dirty="0" smtClean="0">
                <a:ln>
                  <a:noFill/>
                </a:ln>
                <a:solidFill>
                  <a:prstClr val="black"/>
                </a:solidFill>
                <a:effectLst/>
                <a:uLnTx/>
                <a:uFillTx/>
                <a:latin typeface="Calibri"/>
              </a:rPr>
              <a:t> Id</a:t>
            </a:r>
            <a:r>
              <a:rPr kumimoji="0" lang="nl-NL" sz="1800" b="0" i="0" u="none" strike="noStrike" kern="0" cap="none" spc="0" normalizeH="0" baseline="0" noProof="0" dirty="0" smtClean="0">
                <a:ln>
                  <a:noFill/>
                </a:ln>
                <a:solidFill>
                  <a:prstClr val="black"/>
                </a:solidFill>
                <a:effectLst/>
                <a:uLnTx/>
                <a:uFillTx/>
                <a:latin typeface="Calibri"/>
              </a:rPr>
              <a:t> </a:t>
            </a:r>
            <a:r>
              <a:rPr kumimoji="0" lang="nl-NL" sz="1800" b="1" i="0" u="none" strike="noStrike" kern="0" cap="none" spc="0" normalizeH="0" baseline="0" noProof="0" dirty="0" smtClean="0">
                <a:ln>
                  <a:noFill/>
                </a:ln>
                <a:solidFill>
                  <a:prstClr val="black"/>
                </a:solidFill>
                <a:effectLst/>
                <a:uLnTx/>
                <a:uFillTx/>
                <a:latin typeface="Calibri"/>
              </a:rPr>
              <a:t>NLOB33233</a:t>
            </a:r>
            <a:endParaRPr kumimoji="0" lang="en-US" sz="1800" b="1" i="0" u="none" strike="noStrike" kern="0" cap="none" spc="0" normalizeH="0" baseline="0" noProof="0" dirty="0" smtClean="0">
              <a:ln>
                <a:noFill/>
              </a:ln>
              <a:solidFill>
                <a:prstClr val="black"/>
              </a:solidFill>
              <a:effectLst/>
              <a:uLnTx/>
              <a:uFillTx/>
              <a:latin typeface="Calibri"/>
            </a:endParaRPr>
          </a:p>
        </p:txBody>
      </p:sp>
      <p:sp>
        <p:nvSpPr>
          <p:cNvPr id="9" name="TextBox 8"/>
          <p:cNvSpPr txBox="1"/>
          <p:nvPr/>
        </p:nvSpPr>
        <p:spPr>
          <a:xfrm>
            <a:off x="5181600" y="2715161"/>
            <a:ext cx="3122971" cy="1323439"/>
          </a:xfrm>
          <a:prstGeom prst="rect">
            <a:avLst/>
          </a:prstGeom>
          <a:noFill/>
        </p:spPr>
        <p:txBody>
          <a:bodyPr wrap="none" rtlCol="0">
            <a:spAutoFit/>
          </a:bodyPr>
          <a:lstStyle/>
          <a:p>
            <a:r>
              <a:rPr lang="en-US" sz="2000" dirty="0" smtClean="0"/>
              <a:t>You can extend:</a:t>
            </a:r>
          </a:p>
          <a:p>
            <a:pPr marL="285750" indent="-285750">
              <a:buFontTx/>
              <a:buChar char="-"/>
            </a:pPr>
            <a:r>
              <a:rPr lang="en-US" sz="2000" dirty="0" smtClean="0"/>
              <a:t>Resources</a:t>
            </a:r>
          </a:p>
          <a:p>
            <a:pPr marL="285750" indent="-285750">
              <a:buFontTx/>
              <a:buChar char="-"/>
            </a:pPr>
            <a:r>
              <a:rPr lang="en-US" sz="2000" dirty="0" smtClean="0"/>
              <a:t>Elements of Resources</a:t>
            </a:r>
          </a:p>
          <a:p>
            <a:pPr marL="285750" indent="-285750">
              <a:buFontTx/>
              <a:buChar char="-"/>
            </a:pPr>
            <a:r>
              <a:rPr lang="en-US" sz="2000" dirty="0" smtClean="0"/>
              <a:t>FHIR </a:t>
            </a:r>
            <a:r>
              <a:rPr lang="en-US" sz="2000" dirty="0" err="1" smtClean="0"/>
              <a:t>Datatypes</a:t>
            </a:r>
            <a:endParaRPr lang="nl-NL" sz="2000" dirty="0"/>
          </a:p>
        </p:txBody>
      </p:sp>
    </p:spTree>
    <p:extLst>
      <p:ext uri="{BB962C8B-B14F-4D97-AF65-F5344CB8AC3E}">
        <p14:creationId xmlns:p14="http://schemas.microsoft.com/office/powerpoint/2010/main" val="9701562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15472" cy="1152128"/>
          </a:xfrm>
        </p:spPr>
        <p:txBody>
          <a:bodyPr>
            <a:normAutofit/>
          </a:bodyPr>
          <a:lstStyle/>
          <a:p>
            <a:r>
              <a:rPr lang="nl-NL" dirty="0" err="1" smtClean="0"/>
              <a:t>Extending</a:t>
            </a:r>
            <a:r>
              <a:rPr lang="nl-NL" dirty="0" smtClean="0"/>
              <a:t> a multiple </a:t>
            </a:r>
            <a:r>
              <a:rPr lang="nl-NL" dirty="0" err="1" smtClean="0"/>
              <a:t>birth</a:t>
            </a:r>
            <a:endParaRPr lang="nl-NL"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8751" y="2362200"/>
            <a:ext cx="8377336" cy="254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83088" y="2322711"/>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3811869" y="4184039"/>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762000" y="320185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227712" y="2837996"/>
            <a:ext cx="639688" cy="48431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3276600" y="3824000"/>
            <a:ext cx="1008112" cy="360039"/>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444309"/>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nl-NL"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241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look at narrative</a:t>
            </a:r>
            <a:endParaRPr lang="en-US" dirty="0"/>
          </a:p>
        </p:txBody>
      </p:sp>
      <p:pic>
        <p:nvPicPr>
          <p:cNvPr id="43" name="Content Placeholder 26"/>
          <p:cNvPicPr>
            <a:picLocks noChangeAspect="1"/>
          </p:cNvPicPr>
          <p:nvPr/>
        </p:nvPicPr>
        <p:blipFill rotWithShape="1">
          <a:blip r:embed="rId3">
            <a:clrChange>
              <a:clrFrom>
                <a:srgbClr val="FFE074"/>
              </a:clrFrom>
              <a:clrTo>
                <a:srgbClr val="FFE074">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a:prstGeom prst="rect">
            <a:avLst/>
          </a:prstGeom>
        </p:spPr>
      </p:pic>
      <p:sp>
        <p:nvSpPr>
          <p:cNvPr id="44" name="Rounded Rectangle 43"/>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6" name="Rectangle 10"/>
          <p:cNvSpPr/>
          <p:nvPr/>
        </p:nvSpPr>
        <p:spPr bwMode="auto">
          <a:xfrm>
            <a:off x="2819400" y="27432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Rectangle 11"/>
          <p:cNvSpPr/>
          <p:nvPr/>
        </p:nvSpPr>
        <p:spPr bwMode="auto">
          <a:xfrm>
            <a:off x="4482790" y="28500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50" name="Rectangle 14"/>
          <p:cNvSpPr/>
          <p:nvPr/>
        </p:nvSpPr>
        <p:spPr bwMode="auto">
          <a:xfrm>
            <a:off x="2893742" y="41556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51" name="TextBox 50"/>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
        <p:nvSpPr>
          <p:cNvPr id="48" name="Rectangle 12"/>
          <p:cNvSpPr/>
          <p:nvPr/>
        </p:nvSpPr>
        <p:spPr bwMode="auto">
          <a:xfrm>
            <a:off x="4482790" y="37003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49" name="Rectangle 13"/>
          <p:cNvSpPr/>
          <p:nvPr/>
        </p:nvSpPr>
        <p:spPr bwMode="auto">
          <a:xfrm>
            <a:off x="4611918" y="42590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198955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1000" fill="hold"/>
                                        <p:tgtEl>
                                          <p:spTgt spid="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Narrative</a:t>
            </a:r>
            <a:endParaRPr lang="nl-NL"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Introduce ourselves</a:t>
            </a:r>
            <a:endParaRPr lang="en-US" dirty="0"/>
          </a:p>
        </p:txBody>
      </p:sp>
      <p:sp>
        <p:nvSpPr>
          <p:cNvPr id="8195" name="Rectangle 3"/>
          <p:cNvSpPr>
            <a:spLocks noGrp="1" noChangeArrowheads="1"/>
          </p:cNvSpPr>
          <p:nvPr>
            <p:ph idx="1"/>
          </p:nvPr>
        </p:nvSpPr>
        <p:spPr/>
        <p:txBody>
          <a:bodyPr/>
          <a:lstStyle/>
          <a:p>
            <a:r>
              <a:rPr lang="en-US" dirty="0" smtClean="0"/>
              <a:t>About your organization…</a:t>
            </a:r>
          </a:p>
          <a:p>
            <a:r>
              <a:rPr lang="en-US" dirty="0" smtClean="0"/>
              <a:t>HL7 (v2/v3) background?</a:t>
            </a:r>
          </a:p>
          <a:p>
            <a:r>
              <a:rPr lang="en-US" dirty="0" smtClean="0"/>
              <a:t>How did you hear about FHIR?</a:t>
            </a:r>
          </a:p>
          <a:p>
            <a:r>
              <a:rPr lang="en-US" dirty="0" smtClean="0"/>
              <a:t>Platform of choice (.NET, Java, Ruby, …)?</a:t>
            </a:r>
          </a:p>
          <a:p>
            <a:r>
              <a:rPr lang="en-US" dirty="0" smtClean="0"/>
              <a:t>Familiar with HTTP, Xml, JSON, REST?</a:t>
            </a:r>
          </a:p>
          <a:p>
            <a:r>
              <a:rPr lang="en-US" dirty="0" smtClean="0"/>
              <a:t>Persistence technologies used?</a:t>
            </a:r>
          </a:p>
          <a:p>
            <a:pPr marL="0" indent="0">
              <a:buNone/>
            </a:pPr>
            <a:endParaRPr lang="en-US" dirty="0"/>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REST service interface</a:t>
            </a:r>
            <a:endParaRPr lang="en-US" dirty="0"/>
          </a:p>
        </p:txBody>
      </p:sp>
      <p:sp>
        <p:nvSpPr>
          <p:cNvPr id="2051" name="Rectangle 3"/>
          <p:cNvSpPr>
            <a:spLocks noGrp="1" noChangeArrowheads="1"/>
          </p:cNvSpPr>
          <p:nvPr>
            <p:ph type="body" idx="1"/>
          </p:nvPr>
        </p:nvSpPr>
        <p:spPr/>
        <p:txBody>
          <a:bodyPr/>
          <a:lstStyle/>
          <a:p>
            <a:r>
              <a:rPr lang="en-US" smtClean="0"/>
              <a:t>How FHIR uses RESTful principles to communicate Resources</a:t>
            </a:r>
            <a:endParaRPr lang="en-US" dirty="0"/>
          </a:p>
        </p:txBody>
      </p:sp>
    </p:spTree>
    <p:extLst>
      <p:ext uri="{BB962C8B-B14F-4D97-AF65-F5344CB8AC3E}">
        <p14:creationId xmlns:p14="http://schemas.microsoft.com/office/powerpoint/2010/main" val="342773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p:txBody>
      </p:sp>
      <p:graphicFrame>
        <p:nvGraphicFramePr>
          <p:cNvPr id="5" name="Diagram 4"/>
          <p:cNvGraphicFramePr/>
          <p:nvPr>
            <p:extLst>
              <p:ext uri="{D42A27DB-BD31-4B8C-83A1-F6EECF244321}">
                <p14:modId xmlns:p14="http://schemas.microsoft.com/office/powerpoint/2010/main" val="2406813818"/>
              </p:ext>
            </p:extLst>
          </p:nvPr>
        </p:nvGraphicFramePr>
        <p:xfrm>
          <a:off x="323528" y="2348880"/>
          <a:ext cx="48245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4" name="Group 73"/>
          <p:cNvGrpSpPr/>
          <p:nvPr/>
        </p:nvGrpSpPr>
        <p:grpSpPr>
          <a:xfrm rot="16200000">
            <a:off x="6548069" y="2452741"/>
            <a:ext cx="1162889" cy="1221681"/>
            <a:chOff x="874590" y="280564"/>
            <a:chExt cx="2756393" cy="2788444"/>
          </a:xfrm>
        </p:grpSpPr>
        <p:grpSp>
          <p:nvGrpSpPr>
            <p:cNvPr id="75" name="Group 74"/>
            <p:cNvGrpSpPr/>
            <p:nvPr/>
          </p:nvGrpSpPr>
          <p:grpSpPr>
            <a:xfrm>
              <a:off x="1425869" y="1953630"/>
              <a:ext cx="1102557" cy="1115378"/>
              <a:chOff x="1763688" y="3573016"/>
              <a:chExt cx="1440160" cy="1440160"/>
            </a:xfrm>
          </p:grpSpPr>
          <p:sp>
            <p:nvSpPr>
              <p:cNvPr id="105" name="Rectangle 104"/>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6" name="Rectangle 105"/>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7" name="Rectangle 106"/>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76" name="Group 75"/>
            <p:cNvGrpSpPr/>
            <p:nvPr/>
          </p:nvGrpSpPr>
          <p:grpSpPr>
            <a:xfrm>
              <a:off x="1425869" y="280564"/>
              <a:ext cx="1102557" cy="1115378"/>
              <a:chOff x="2483768" y="1412776"/>
              <a:chExt cx="1440160" cy="1440160"/>
            </a:xfrm>
          </p:grpSpPr>
          <p:sp>
            <p:nvSpPr>
              <p:cNvPr id="102" name="Rectangle 101"/>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3" name="Rectangle 102"/>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4" name="Rectangle 103"/>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77" name="Group 76"/>
            <p:cNvGrpSpPr/>
            <p:nvPr/>
          </p:nvGrpSpPr>
          <p:grpSpPr>
            <a:xfrm>
              <a:off x="1977147" y="1395942"/>
              <a:ext cx="1102557" cy="557689"/>
              <a:chOff x="2483768" y="2852936"/>
              <a:chExt cx="1440160" cy="720080"/>
            </a:xfrm>
          </p:grpSpPr>
          <p:sp>
            <p:nvSpPr>
              <p:cNvPr id="100" name="Rectangle 99"/>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1" name="Rectangle 100"/>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78" name="Rectangle 77"/>
            <p:cNvSpPr/>
            <p:nvPr/>
          </p:nvSpPr>
          <p:spPr>
            <a:xfrm>
              <a:off x="2528426"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79" name="Group 78"/>
            <p:cNvGrpSpPr/>
            <p:nvPr/>
          </p:nvGrpSpPr>
          <p:grpSpPr>
            <a:xfrm>
              <a:off x="2528426" y="1395942"/>
              <a:ext cx="1102557" cy="1115378"/>
              <a:chOff x="3203848" y="2852936"/>
              <a:chExt cx="1440160" cy="1440160"/>
            </a:xfrm>
          </p:grpSpPr>
          <p:sp>
            <p:nvSpPr>
              <p:cNvPr id="97" name="Rectangle 9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8" name="Rectangle 9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9" name="Rectangle 9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0" name="Rectangle 79"/>
            <p:cNvSpPr/>
            <p:nvPr/>
          </p:nvSpPr>
          <p:spPr>
            <a:xfrm>
              <a:off x="3079704"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81" name="Group 80"/>
            <p:cNvGrpSpPr/>
            <p:nvPr/>
          </p:nvGrpSpPr>
          <p:grpSpPr>
            <a:xfrm>
              <a:off x="2528426" y="280564"/>
              <a:ext cx="1102557" cy="1115378"/>
              <a:chOff x="3203848" y="1412776"/>
              <a:chExt cx="1440160" cy="1440160"/>
            </a:xfrm>
          </p:grpSpPr>
          <p:sp>
            <p:nvSpPr>
              <p:cNvPr id="93" name="Rectangle 9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4" name="Rectangle 9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95" name="Rectangle 9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6" name="Rectangle 9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82" name="Group 81"/>
            <p:cNvGrpSpPr/>
            <p:nvPr/>
          </p:nvGrpSpPr>
          <p:grpSpPr>
            <a:xfrm>
              <a:off x="874590" y="1398583"/>
              <a:ext cx="1102557" cy="1670425"/>
              <a:chOff x="1043608" y="2856347"/>
              <a:chExt cx="1440160" cy="2156829"/>
            </a:xfrm>
          </p:grpSpPr>
          <p:grpSp>
            <p:nvGrpSpPr>
              <p:cNvPr id="88" name="Group 87"/>
              <p:cNvGrpSpPr/>
              <p:nvPr/>
            </p:nvGrpSpPr>
            <p:grpSpPr>
              <a:xfrm>
                <a:off x="1043608" y="3573016"/>
                <a:ext cx="1440160" cy="1440160"/>
                <a:chOff x="1043608" y="3573016"/>
                <a:chExt cx="1440160" cy="1440160"/>
              </a:xfrm>
            </p:grpSpPr>
            <p:sp>
              <p:nvSpPr>
                <p:cNvPr id="90" name="Rectangle 8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1" name="Rectangle 9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2" name="Rectangle 9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9" name="Rectangle 8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83" name="Group 82"/>
            <p:cNvGrpSpPr/>
            <p:nvPr/>
          </p:nvGrpSpPr>
          <p:grpSpPr>
            <a:xfrm>
              <a:off x="874590" y="280564"/>
              <a:ext cx="1102557" cy="1673066"/>
              <a:chOff x="1043608" y="1412776"/>
              <a:chExt cx="1440160" cy="2160240"/>
            </a:xfrm>
          </p:grpSpPr>
          <p:sp>
            <p:nvSpPr>
              <p:cNvPr id="84" name="Rectangle 8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5" name="Rectangle 8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86" name="Rectangle 8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7" name="Rectangle 8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197" name="Group 196"/>
          <p:cNvGrpSpPr/>
          <p:nvPr/>
        </p:nvGrpSpPr>
        <p:grpSpPr>
          <a:xfrm>
            <a:off x="5738927" y="4496256"/>
            <a:ext cx="2601462" cy="1597041"/>
            <a:chOff x="244360" y="3347852"/>
            <a:chExt cx="6096163" cy="3348145"/>
          </a:xfrm>
        </p:grpSpPr>
        <p:grpSp>
          <p:nvGrpSpPr>
            <p:cNvPr id="198" name="Group 197"/>
            <p:cNvGrpSpPr/>
            <p:nvPr/>
          </p:nvGrpSpPr>
          <p:grpSpPr>
            <a:xfrm>
              <a:off x="2556864" y="3885543"/>
              <a:ext cx="1102557" cy="557689"/>
              <a:chOff x="2483768" y="2852936"/>
              <a:chExt cx="1440160" cy="720080"/>
            </a:xfrm>
          </p:grpSpPr>
          <p:sp>
            <p:nvSpPr>
              <p:cNvPr id="284" name="Rectangle 283"/>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5" name="Rectangle 284"/>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199" name="Group 198"/>
            <p:cNvGrpSpPr/>
            <p:nvPr/>
          </p:nvGrpSpPr>
          <p:grpSpPr>
            <a:xfrm>
              <a:off x="5237966" y="5373216"/>
              <a:ext cx="1102557" cy="1115378"/>
              <a:chOff x="3203848" y="2852936"/>
              <a:chExt cx="1440160" cy="1440160"/>
            </a:xfrm>
          </p:grpSpPr>
          <p:sp>
            <p:nvSpPr>
              <p:cNvPr id="281" name="Rectangle 280"/>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2" name="Rectangle 281"/>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3" name="Rectangle 282"/>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0" name="Group 199"/>
            <p:cNvGrpSpPr/>
            <p:nvPr/>
          </p:nvGrpSpPr>
          <p:grpSpPr>
            <a:xfrm>
              <a:off x="2456407" y="4068021"/>
              <a:ext cx="1102557" cy="557689"/>
              <a:chOff x="6876256" y="3464283"/>
              <a:chExt cx="1440160" cy="720080"/>
            </a:xfrm>
          </p:grpSpPr>
          <p:sp>
            <p:nvSpPr>
              <p:cNvPr id="279" name="Rectangle 278"/>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0" name="Rectangle 279"/>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1" name="Group 200"/>
            <p:cNvGrpSpPr/>
            <p:nvPr/>
          </p:nvGrpSpPr>
          <p:grpSpPr>
            <a:xfrm rot="5400000">
              <a:off x="2594788" y="4897229"/>
              <a:ext cx="1102557" cy="1670425"/>
              <a:chOff x="1043608" y="2856347"/>
              <a:chExt cx="1440160" cy="2156829"/>
            </a:xfrm>
          </p:grpSpPr>
          <p:grpSp>
            <p:nvGrpSpPr>
              <p:cNvPr id="274" name="Group 273"/>
              <p:cNvGrpSpPr/>
              <p:nvPr/>
            </p:nvGrpSpPr>
            <p:grpSpPr>
              <a:xfrm>
                <a:off x="1043608" y="3573016"/>
                <a:ext cx="1440160" cy="1440160"/>
                <a:chOff x="1043608" y="3573016"/>
                <a:chExt cx="1440160" cy="1440160"/>
              </a:xfrm>
            </p:grpSpPr>
            <p:sp>
              <p:nvSpPr>
                <p:cNvPr id="276" name="Rectangle 275"/>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7" name="Rectangle 276"/>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8" name="Rectangle 277"/>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75" name="Rectangle 274"/>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2" name="Group 201"/>
            <p:cNvGrpSpPr/>
            <p:nvPr/>
          </p:nvGrpSpPr>
          <p:grpSpPr>
            <a:xfrm>
              <a:off x="4496137" y="3904698"/>
              <a:ext cx="1102557" cy="1673067"/>
              <a:chOff x="1043608" y="1412776"/>
              <a:chExt cx="1440160" cy="2160240"/>
            </a:xfrm>
          </p:grpSpPr>
          <p:sp>
            <p:nvSpPr>
              <p:cNvPr id="270" name="Rectangle 26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1" name="Rectangle 27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72" name="Rectangle 27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3" name="Rectangle 27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3" name="Group 202"/>
            <p:cNvGrpSpPr/>
            <p:nvPr/>
          </p:nvGrpSpPr>
          <p:grpSpPr>
            <a:xfrm>
              <a:off x="2339752" y="4239463"/>
              <a:ext cx="1102557" cy="557689"/>
              <a:chOff x="6876256" y="3464283"/>
              <a:chExt cx="1440160" cy="720080"/>
            </a:xfrm>
          </p:grpSpPr>
          <p:sp>
            <p:nvSpPr>
              <p:cNvPr id="268" name="Rectangle 267"/>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9" name="Rectangle 268"/>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4" name="Group 203"/>
            <p:cNvGrpSpPr/>
            <p:nvPr/>
          </p:nvGrpSpPr>
          <p:grpSpPr>
            <a:xfrm rot="5400000">
              <a:off x="2479670" y="5017274"/>
              <a:ext cx="1102557" cy="1670425"/>
              <a:chOff x="1043608" y="2856347"/>
              <a:chExt cx="1440160" cy="2156829"/>
            </a:xfrm>
          </p:grpSpPr>
          <p:grpSp>
            <p:nvGrpSpPr>
              <p:cNvPr id="263" name="Group 262"/>
              <p:cNvGrpSpPr/>
              <p:nvPr/>
            </p:nvGrpSpPr>
            <p:grpSpPr>
              <a:xfrm>
                <a:off x="1043608" y="3573016"/>
                <a:ext cx="1440160" cy="1440160"/>
                <a:chOff x="1043608" y="3573016"/>
                <a:chExt cx="1440160" cy="1440160"/>
              </a:xfrm>
            </p:grpSpPr>
            <p:sp>
              <p:nvSpPr>
                <p:cNvPr id="265" name="Rectangle 264"/>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6" name="Rectangle 265"/>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7" name="Rectangle 266"/>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64" name="Rectangle 263"/>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5" name="Group 204"/>
            <p:cNvGrpSpPr/>
            <p:nvPr/>
          </p:nvGrpSpPr>
          <p:grpSpPr>
            <a:xfrm rot="5400000">
              <a:off x="2321413" y="5138853"/>
              <a:ext cx="1102557" cy="1670425"/>
              <a:chOff x="1043608" y="2856347"/>
              <a:chExt cx="1440160" cy="2156829"/>
            </a:xfrm>
          </p:grpSpPr>
          <p:grpSp>
            <p:nvGrpSpPr>
              <p:cNvPr id="258" name="Group 257"/>
              <p:cNvGrpSpPr/>
              <p:nvPr/>
            </p:nvGrpSpPr>
            <p:grpSpPr>
              <a:xfrm>
                <a:off x="1043608" y="3573016"/>
                <a:ext cx="1440160" cy="1440160"/>
                <a:chOff x="1043608" y="3573016"/>
                <a:chExt cx="1440160" cy="1440160"/>
              </a:xfrm>
            </p:grpSpPr>
            <p:sp>
              <p:nvSpPr>
                <p:cNvPr id="260" name="Rectangle 25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1" name="Rectangle 26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2" name="Rectangle 26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59" name="Rectangle 25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6" name="Group 205"/>
            <p:cNvGrpSpPr/>
            <p:nvPr/>
          </p:nvGrpSpPr>
          <p:grpSpPr>
            <a:xfrm>
              <a:off x="4355976" y="3988181"/>
              <a:ext cx="1102557" cy="1673067"/>
              <a:chOff x="1043608" y="1412776"/>
              <a:chExt cx="1440160" cy="2160240"/>
            </a:xfrm>
          </p:grpSpPr>
          <p:sp>
            <p:nvSpPr>
              <p:cNvPr id="254" name="Rectangle 25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5" name="Rectangle 25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6" name="Rectangle 25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7" name="Rectangle 25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7" name="Group 206"/>
            <p:cNvGrpSpPr/>
            <p:nvPr/>
          </p:nvGrpSpPr>
          <p:grpSpPr>
            <a:xfrm>
              <a:off x="4211960" y="4132197"/>
              <a:ext cx="1102557" cy="1673067"/>
              <a:chOff x="1043608" y="1412776"/>
              <a:chExt cx="1440160" cy="2160240"/>
            </a:xfrm>
          </p:grpSpPr>
          <p:sp>
            <p:nvSpPr>
              <p:cNvPr id="250" name="Rectangle 24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1" name="Rectangle 25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2" name="Rectangle 25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3" name="Rectangle 25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8" name="Group 207"/>
            <p:cNvGrpSpPr/>
            <p:nvPr/>
          </p:nvGrpSpPr>
          <p:grpSpPr>
            <a:xfrm>
              <a:off x="5128353" y="5525616"/>
              <a:ext cx="1102557" cy="1115378"/>
              <a:chOff x="3203848" y="2852936"/>
              <a:chExt cx="1440160" cy="1440160"/>
            </a:xfrm>
          </p:grpSpPr>
          <p:sp>
            <p:nvSpPr>
              <p:cNvPr id="247" name="Rectangle 24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8" name="Rectangle 24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9" name="Rectangle 24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9" name="Group 208"/>
            <p:cNvGrpSpPr/>
            <p:nvPr/>
          </p:nvGrpSpPr>
          <p:grpSpPr>
            <a:xfrm>
              <a:off x="244360" y="3347852"/>
              <a:ext cx="1725615" cy="1718767"/>
              <a:chOff x="179512" y="3806849"/>
              <a:chExt cx="1725615" cy="1718767"/>
            </a:xfrm>
          </p:grpSpPr>
          <p:grpSp>
            <p:nvGrpSpPr>
              <p:cNvPr id="231" name="Group 230"/>
              <p:cNvGrpSpPr/>
              <p:nvPr/>
            </p:nvGrpSpPr>
            <p:grpSpPr>
              <a:xfrm rot="16200000">
                <a:off x="796160" y="3813259"/>
                <a:ext cx="1115378" cy="1102557"/>
                <a:chOff x="1763688" y="3573016"/>
                <a:chExt cx="1440160" cy="1440160"/>
              </a:xfrm>
            </p:grpSpPr>
            <p:sp>
              <p:nvSpPr>
                <p:cNvPr id="244" name="Rectangle 243"/>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5" name="Rectangle 244"/>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6" name="Rectangle 245"/>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32" name="Group 231"/>
              <p:cNvGrpSpPr/>
              <p:nvPr/>
            </p:nvGrpSpPr>
            <p:grpSpPr>
              <a:xfrm rot="16200000">
                <a:off x="619102" y="4011475"/>
                <a:ext cx="1115378" cy="1102557"/>
                <a:chOff x="2483768" y="1412776"/>
                <a:chExt cx="1440160" cy="1440160"/>
              </a:xfrm>
            </p:grpSpPr>
            <p:sp>
              <p:nvSpPr>
                <p:cNvPr id="241" name="Rectangle 240"/>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42" name="Rectangle 241"/>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3" name="Rectangle 242"/>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3" name="Group 232"/>
              <p:cNvGrpSpPr/>
              <p:nvPr/>
            </p:nvGrpSpPr>
            <p:grpSpPr>
              <a:xfrm rot="16200000">
                <a:off x="389126" y="4264248"/>
                <a:ext cx="1115378" cy="1102557"/>
                <a:chOff x="2483768" y="1412776"/>
                <a:chExt cx="1440160" cy="1440160"/>
              </a:xfrm>
            </p:grpSpPr>
            <p:sp>
              <p:nvSpPr>
                <p:cNvPr id="238" name="Rectangle 237"/>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9" name="Rectangle 238"/>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0" name="Rectangle 239"/>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4" name="Group 233"/>
              <p:cNvGrpSpPr/>
              <p:nvPr/>
            </p:nvGrpSpPr>
            <p:grpSpPr>
              <a:xfrm rot="16200000">
                <a:off x="173102" y="4416648"/>
                <a:ext cx="1115378" cy="1102557"/>
                <a:chOff x="2483768" y="1412776"/>
                <a:chExt cx="1440160" cy="1440160"/>
              </a:xfrm>
            </p:grpSpPr>
            <p:sp>
              <p:nvSpPr>
                <p:cNvPr id="235" name="Rectangle 234"/>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6" name="Rectangle 235"/>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7" name="Rectangle 236"/>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210" name="Group 209"/>
            <p:cNvGrpSpPr/>
            <p:nvPr/>
          </p:nvGrpSpPr>
          <p:grpSpPr>
            <a:xfrm>
              <a:off x="387868" y="5157192"/>
              <a:ext cx="1517258" cy="1538805"/>
              <a:chOff x="387868" y="5157192"/>
              <a:chExt cx="1517258" cy="1538805"/>
            </a:xfrm>
          </p:grpSpPr>
          <p:grpSp>
            <p:nvGrpSpPr>
              <p:cNvPr id="211" name="Group 210"/>
              <p:cNvGrpSpPr/>
              <p:nvPr/>
            </p:nvGrpSpPr>
            <p:grpSpPr>
              <a:xfrm>
                <a:off x="802569" y="5157192"/>
                <a:ext cx="1102557" cy="1115378"/>
                <a:chOff x="3203848" y="1412776"/>
                <a:chExt cx="1440160" cy="1440160"/>
              </a:xfrm>
            </p:grpSpPr>
            <p:sp>
              <p:nvSpPr>
                <p:cNvPr id="227" name="Rectangle 226"/>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8" name="Rectangle 227"/>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9" name="Rectangle 228"/>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0" name="Rectangle 229"/>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2" name="Group 211"/>
              <p:cNvGrpSpPr/>
              <p:nvPr/>
            </p:nvGrpSpPr>
            <p:grpSpPr>
              <a:xfrm>
                <a:off x="658553" y="5301208"/>
                <a:ext cx="1102557" cy="1115378"/>
                <a:chOff x="3203848" y="1412776"/>
                <a:chExt cx="1440160" cy="1440160"/>
              </a:xfrm>
            </p:grpSpPr>
            <p:sp>
              <p:nvSpPr>
                <p:cNvPr id="223" name="Rectangle 22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4" name="Rectangle 22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5" name="Rectangle 22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6" name="Rectangle 22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3" name="Group 212"/>
              <p:cNvGrpSpPr/>
              <p:nvPr/>
            </p:nvGrpSpPr>
            <p:grpSpPr>
              <a:xfrm>
                <a:off x="531884" y="5436603"/>
                <a:ext cx="1102557" cy="1115378"/>
                <a:chOff x="3203848" y="1412776"/>
                <a:chExt cx="1440160" cy="1440160"/>
              </a:xfrm>
            </p:grpSpPr>
            <p:sp>
              <p:nvSpPr>
                <p:cNvPr id="219" name="Rectangle 218"/>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0" name="Rectangle 219"/>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1" name="Rectangle 220"/>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2" name="Rectangle 221"/>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4" name="Group 213"/>
              <p:cNvGrpSpPr/>
              <p:nvPr/>
            </p:nvGrpSpPr>
            <p:grpSpPr>
              <a:xfrm>
                <a:off x="387868" y="5580619"/>
                <a:ext cx="1102557" cy="1115378"/>
                <a:chOff x="3203848" y="1412776"/>
                <a:chExt cx="1440160" cy="1440160"/>
              </a:xfrm>
            </p:grpSpPr>
            <p:sp>
              <p:nvSpPr>
                <p:cNvPr id="215" name="Rectangle 214"/>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6" name="Rectangle 215"/>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7" name="Rectangle 216"/>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8" name="Rectangle 217"/>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sp>
        <p:nvSpPr>
          <p:cNvPr id="293" name="Right Arrow 292"/>
          <p:cNvSpPr/>
          <p:nvPr/>
        </p:nvSpPr>
        <p:spPr bwMode="auto">
          <a:xfrm rot="20942259">
            <a:off x="4377817" y="2708364"/>
            <a:ext cx="2130330"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94" name="Right Arrow 293"/>
          <p:cNvSpPr/>
          <p:nvPr/>
        </p:nvSpPr>
        <p:spPr bwMode="auto">
          <a:xfrm rot="5400000">
            <a:off x="6575417" y="3553774"/>
            <a:ext cx="1166659"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131" name="Group 130"/>
          <p:cNvGrpSpPr/>
          <p:nvPr/>
        </p:nvGrpSpPr>
        <p:grpSpPr>
          <a:xfrm>
            <a:off x="1082040" y="2743200"/>
            <a:ext cx="1584960" cy="1584960"/>
            <a:chOff x="766348" y="386080"/>
            <a:chExt cx="1584960" cy="1584960"/>
          </a:xfrm>
          <a:scene3d>
            <a:camera prst="orthographicFront"/>
            <a:lightRig rig="threePt" dir="t">
              <a:rot lat="0" lon="0" rev="7500000"/>
            </a:lightRig>
          </a:scene3d>
        </p:grpSpPr>
        <p:sp>
          <p:nvSpPr>
            <p:cNvPr id="132" name="Rounded Rectangle 131"/>
            <p:cNvSpPr/>
            <p:nvPr/>
          </p:nvSpPr>
          <p:spPr>
            <a:xfrm>
              <a:off x="766348" y="386080"/>
              <a:ext cx="1584960" cy="1584960"/>
            </a:xfrm>
            <a:prstGeom prst="roundRect">
              <a:avLst/>
            </a:prstGeom>
            <a:sp3d prstMaterial="plastic">
              <a:bevelT w="127000" h="25400" prst="relaxedInset"/>
            </a:sp3d>
          </p:spPr>
          <p:style>
            <a:lnRef idx="1">
              <a:schemeClr val="accent1"/>
            </a:lnRef>
            <a:fillRef idx="3">
              <a:schemeClr val="accent1"/>
            </a:fillRef>
            <a:effectRef idx="2">
              <a:schemeClr val="accent1"/>
            </a:effectRef>
            <a:fontRef idx="minor">
              <a:schemeClr val="lt1"/>
            </a:fontRef>
          </p:style>
        </p:sp>
        <p:sp>
          <p:nvSpPr>
            <p:cNvPr id="133" name="Rounded Rectangle 4"/>
            <p:cNvSpPr/>
            <p:nvPr/>
          </p:nvSpPr>
          <p:spPr>
            <a:xfrm>
              <a:off x="843719" y="463451"/>
              <a:ext cx="1430218" cy="14302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p:txBody>
        </p:sp>
      </p:grpSp>
    </p:spTree>
    <p:extLst>
      <p:ext uri="{BB962C8B-B14F-4D97-AF65-F5344CB8AC3E}">
        <p14:creationId xmlns:p14="http://schemas.microsoft.com/office/powerpoint/2010/main" val="152787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7.40741E-7 L 0.1033 0.11782 " pathEditMode="relative" rAng="0" ptsTypes="AA">
                                      <p:cBhvr>
                                        <p:cTn id="6" dur="500" fill="hold"/>
                                        <p:tgtEl>
                                          <p:spTgt spid="131"/>
                                        </p:tgtEl>
                                        <p:attrNameLst>
                                          <p:attrName>ppt_x</p:attrName>
                                          <p:attrName>ppt_y</p:attrName>
                                        </p:attrNameLst>
                                      </p:cBhvr>
                                      <p:rCtr x="5156" y="5880"/>
                                    </p:animMotion>
                                  </p:childTnLst>
                                </p:cTn>
                              </p:par>
                              <p:par>
                                <p:cTn id="7" presetID="6" presetClass="emph" presetSubtype="0" fill="hold" nodeType="withEffect">
                                  <p:stCondLst>
                                    <p:cond delay="0"/>
                                  </p:stCondLst>
                                  <p:childTnLst>
                                    <p:animScale>
                                      <p:cBhvr>
                                        <p:cTn id="8" dur="500" fill="hold"/>
                                        <p:tgtEl>
                                          <p:spTgt spid="13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REST?</a:t>
            </a:r>
            <a:endParaRPr lang="en-US" dirty="0"/>
          </a:p>
        </p:txBody>
      </p:sp>
      <p:sp>
        <p:nvSpPr>
          <p:cNvPr id="3" name="Content Placeholder 2"/>
          <p:cNvSpPr>
            <a:spLocks noGrp="1"/>
          </p:cNvSpPr>
          <p:nvPr>
            <p:ph idx="1"/>
          </p:nvPr>
        </p:nvSpPr>
        <p:spPr/>
        <p:txBody>
          <a:bodyPr/>
          <a:lstStyle/>
          <a:p>
            <a:r>
              <a:rPr lang="en-US" smtClean="0"/>
              <a:t>“REpresentational State Transfer”</a:t>
            </a:r>
          </a:p>
          <a:p>
            <a:r>
              <a:rPr lang="en-US" smtClean="0"/>
              <a:t>Represent your data as “resources”</a:t>
            </a:r>
          </a:p>
          <a:p>
            <a:r>
              <a:rPr lang="en-US" smtClean="0"/>
              <a:t>Make “Resources” URI addressable</a:t>
            </a:r>
          </a:p>
          <a:p>
            <a:r>
              <a:rPr lang="en-US" smtClean="0"/>
              <a:t>Use HTTP to do CRUD operations</a:t>
            </a:r>
          </a:p>
          <a:p>
            <a:r>
              <a:rPr lang="en-US" smtClean="0"/>
              <a:t>Resources may be exchanged using different representations</a:t>
            </a:r>
            <a:endParaRPr lang="en-US" dirty="0"/>
          </a:p>
        </p:txBody>
      </p:sp>
    </p:spTree>
    <p:extLst>
      <p:ext uri="{BB962C8B-B14F-4D97-AF65-F5344CB8AC3E}">
        <p14:creationId xmlns:p14="http://schemas.microsoft.com/office/powerpoint/2010/main" val="3151092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332657"/>
            <a:ext cx="7208913" cy="1152128"/>
          </a:xfrm>
        </p:spPr>
        <p:txBody>
          <a:bodyPr/>
          <a:lstStyle/>
          <a:p>
            <a:r>
              <a:rPr lang="en-US" dirty="0" smtClean="0"/>
              <a:t>Possibly </a:t>
            </a:r>
            <a:r>
              <a:rPr lang="en-US" dirty="0"/>
              <a:t>distributed…</a:t>
            </a:r>
            <a:endParaRPr lang="nl-NL" dirty="0"/>
          </a:p>
        </p:txBody>
      </p:sp>
      <p:sp>
        <p:nvSpPr>
          <p:cNvPr id="3" name="Content Placeholder 2"/>
          <p:cNvSpPr>
            <a:spLocks noGrp="1"/>
          </p:cNvSpPr>
          <p:nvPr>
            <p:ph idx="1"/>
          </p:nvPr>
        </p:nvSpPr>
        <p:spPr/>
        <p:txBody>
          <a:bodyPr/>
          <a:lstStyle/>
          <a:p>
            <a:endParaRPr lang="nl-NL" dirty="0"/>
          </a:p>
        </p:txBody>
      </p:sp>
      <p:sp>
        <p:nvSpPr>
          <p:cNvPr id="4" name="Slide Number Placeholder 3"/>
          <p:cNvSpPr>
            <a:spLocks noGrp="1"/>
          </p:cNvSpPr>
          <p:nvPr>
            <p:ph type="sldNum" sz="quarter" idx="4"/>
          </p:nvPr>
        </p:nvSpPr>
        <p:spPr/>
        <p:txBody>
          <a:bodyPr/>
          <a:lstStyle/>
          <a:p>
            <a:endParaRPr lang="en-CA" dirty="0"/>
          </a:p>
        </p:txBody>
      </p:sp>
      <p:grpSp>
        <p:nvGrpSpPr>
          <p:cNvPr id="44" name="Group 43"/>
          <p:cNvGrpSpPr/>
          <p:nvPr/>
        </p:nvGrpSpPr>
        <p:grpSpPr>
          <a:xfrm>
            <a:off x="683568" y="4176187"/>
            <a:ext cx="5221282" cy="1843613"/>
            <a:chOff x="683568" y="3219821"/>
            <a:chExt cx="5221282" cy="1843613"/>
          </a:xfrm>
        </p:grpSpPr>
        <p:sp>
          <p:nvSpPr>
            <p:cNvPr id="45" name="Flowchart: Process 44"/>
            <p:cNvSpPr/>
            <p:nvPr/>
          </p:nvSpPr>
          <p:spPr>
            <a:xfrm>
              <a:off x="683568" y="3219821"/>
              <a:ext cx="5221282" cy="1843613"/>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     FHIR server @ hospitalA.org</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grpSp>
          <p:nvGrpSpPr>
            <p:cNvPr id="46" name="Group 45"/>
            <p:cNvGrpSpPr/>
            <p:nvPr/>
          </p:nvGrpSpPr>
          <p:grpSpPr>
            <a:xfrm>
              <a:off x="3131840" y="3579862"/>
              <a:ext cx="1901825" cy="1183481"/>
              <a:chOff x="3923928" y="5013176"/>
              <a:chExt cx="1901825" cy="1577975"/>
            </a:xfrm>
          </p:grpSpPr>
          <p:pic>
            <p:nvPicPr>
              <p:cNvPr id="5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4169568" y="5517232"/>
                <a:ext cx="1410543"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Practitioner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sp>
          <p:nvSpPr>
            <p:cNvPr id="47" name="TextBox 46"/>
            <p:cNvSpPr txBox="1"/>
            <p:nvPr/>
          </p:nvSpPr>
          <p:spPr>
            <a:xfrm>
              <a:off x="3275856" y="3651870"/>
              <a:ext cx="16098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Practitioner/87</a:t>
              </a:r>
              <a:endParaRPr kumimoji="0" lang="nl-NL" sz="1800" b="0" i="0" u="none" strike="noStrike" kern="0" cap="none" spc="0" normalizeH="0" baseline="0" noProof="0" dirty="0" smtClean="0">
                <a:ln>
                  <a:noFill/>
                </a:ln>
                <a:solidFill>
                  <a:prstClr val="black"/>
                </a:solidFill>
                <a:effectLst/>
                <a:uLnTx/>
                <a:uFillTx/>
                <a:latin typeface="Calibri"/>
              </a:endParaRPr>
            </a:p>
          </p:txBody>
        </p:sp>
        <p:grpSp>
          <p:nvGrpSpPr>
            <p:cNvPr id="48" name="Group 47"/>
            <p:cNvGrpSpPr/>
            <p:nvPr/>
          </p:nvGrpSpPr>
          <p:grpSpPr>
            <a:xfrm>
              <a:off x="899592" y="3345897"/>
              <a:ext cx="1650330" cy="1641337"/>
              <a:chOff x="6810102" y="3363838"/>
              <a:chExt cx="1650330" cy="1641337"/>
            </a:xfrm>
          </p:grpSpPr>
          <p:grpSp>
            <p:nvGrpSpPr>
              <p:cNvPr id="49" name="Group 48"/>
              <p:cNvGrpSpPr/>
              <p:nvPr/>
            </p:nvGrpSpPr>
            <p:grpSpPr>
              <a:xfrm>
                <a:off x="6810102" y="3363838"/>
                <a:ext cx="1578322" cy="1641337"/>
                <a:chOff x="6300193" y="3594710"/>
                <a:chExt cx="1578322" cy="1641337"/>
              </a:xfrm>
            </p:grpSpPr>
            <p:pic>
              <p:nvPicPr>
                <p:cNvPr id="51"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268685" y="3626218"/>
                  <a:ext cx="1641337" cy="1578322"/>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6394984" y="4207034"/>
                  <a:ext cx="13887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rPr>
                    <a:t>Organization</a:t>
                  </a:r>
                </a:p>
              </p:txBody>
            </p:sp>
          </p:grpSp>
          <p:sp>
            <p:nvSpPr>
              <p:cNvPr id="50" name="TextBox 49"/>
              <p:cNvSpPr txBox="1"/>
              <p:nvPr/>
            </p:nvSpPr>
            <p:spPr>
              <a:xfrm>
                <a:off x="6880128" y="3579862"/>
                <a:ext cx="15803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Organization/1</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grpSp>
        <p:nvGrpSpPr>
          <p:cNvPr id="55" name="Group 54"/>
          <p:cNvGrpSpPr/>
          <p:nvPr/>
        </p:nvGrpSpPr>
        <p:grpSpPr>
          <a:xfrm>
            <a:off x="4572000" y="1927172"/>
            <a:ext cx="4282036" cy="1800200"/>
            <a:chOff x="4682452" y="1275606"/>
            <a:chExt cx="4282036" cy="1800200"/>
          </a:xfrm>
        </p:grpSpPr>
        <p:sp>
          <p:nvSpPr>
            <p:cNvPr id="56" name="Flowchart: Process 55"/>
            <p:cNvSpPr/>
            <p:nvPr/>
          </p:nvSpPr>
          <p:spPr>
            <a:xfrm>
              <a:off x="4682452" y="1275606"/>
              <a:ext cx="4210027" cy="1787192"/>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FHIR server @ lab.hospitalA.org</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grpSp>
          <p:nvGrpSpPr>
            <p:cNvPr id="57" name="Group 56"/>
            <p:cNvGrpSpPr/>
            <p:nvPr/>
          </p:nvGrpSpPr>
          <p:grpSpPr>
            <a:xfrm>
              <a:off x="4932040" y="1649437"/>
              <a:ext cx="1577975" cy="1426369"/>
              <a:chOff x="4250657" y="3176791"/>
              <a:chExt cx="1577975" cy="1901825"/>
            </a:xfrm>
          </p:grpSpPr>
          <p:pic>
            <p:nvPicPr>
              <p:cNvPr id="66" name="Picture 7" descr="C:\Users\office\AppData\Local\Microsoft\Windows\Temporary Internet Files\Content.IE5\ENHGUKDG\MC900318996[1].wmf"/>
              <p:cNvPicPr>
                <a:picLocks noChangeAspect="1" noChangeArrowheads="1"/>
              </p:cNvPicPr>
              <p:nvPr/>
            </p:nvPicPr>
            <p:blipFill>
              <a:blip r:embed="rId2" cstate="print">
                <a:duotone>
                  <a:srgbClr val="4D4D4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4250657" y="3835339"/>
                <a:ext cx="1296145" cy="861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Diagnostic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Report</a:t>
                </a:r>
                <a:endParaRPr kumimoji="0" lang="en-CA" sz="1800" b="0" i="0" u="none" strike="noStrike" kern="0" cap="none" spc="0" normalizeH="0" baseline="0" noProof="0" dirty="0" smtClean="0">
                  <a:ln>
                    <a:noFill/>
                  </a:ln>
                  <a:solidFill>
                    <a:prstClr val="white"/>
                  </a:solidFill>
                  <a:effectLst/>
                  <a:uLnTx/>
                  <a:uFillTx/>
                  <a:latin typeface="Calibri"/>
                </a:endParaRPr>
              </a:p>
            </p:txBody>
          </p:sp>
        </p:grpSp>
        <p:sp>
          <p:nvSpPr>
            <p:cNvPr id="58" name="TextBox 57"/>
            <p:cNvSpPr txBox="1"/>
            <p:nvPr/>
          </p:nvSpPr>
          <p:spPr>
            <a:xfrm>
              <a:off x="4716016" y="1626354"/>
              <a:ext cx="23533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a:rPr>
                <a:t>DiagnosticReport</a:t>
              </a:r>
              <a:r>
                <a:rPr kumimoji="0" lang="en-US" sz="1800" b="0" i="0" u="none" strike="noStrike" kern="0" cap="none" spc="0" normalizeH="0" baseline="0" noProof="0" dirty="0" smtClean="0">
                  <a:ln>
                    <a:noFill/>
                  </a:ln>
                  <a:solidFill>
                    <a:prstClr val="black"/>
                  </a:solidFill>
                  <a:effectLst/>
                  <a:uLnTx/>
                  <a:uFillTx/>
                  <a:latin typeface="Calibri"/>
                </a:rPr>
                <a:t>/4445</a:t>
              </a:r>
              <a:endParaRPr kumimoji="0" lang="nl-NL" sz="1800" b="0" i="0" u="none" strike="noStrike" kern="0" cap="none" spc="0" normalizeH="0" baseline="0" noProof="0" dirty="0" smtClean="0">
                <a:ln>
                  <a:noFill/>
                </a:ln>
                <a:solidFill>
                  <a:prstClr val="black"/>
                </a:solidFill>
                <a:effectLst/>
                <a:uLnTx/>
                <a:uFillTx/>
                <a:latin typeface="Calibri"/>
              </a:endParaRPr>
            </a:p>
          </p:txBody>
        </p:sp>
        <p:grpSp>
          <p:nvGrpSpPr>
            <p:cNvPr id="59" name="Group 58"/>
            <p:cNvGrpSpPr/>
            <p:nvPr/>
          </p:nvGrpSpPr>
          <p:grpSpPr>
            <a:xfrm>
              <a:off x="6768945" y="1635646"/>
              <a:ext cx="2195543" cy="1289531"/>
              <a:chOff x="1907703" y="3642578"/>
              <a:chExt cx="2195543" cy="1289531"/>
            </a:xfrm>
          </p:grpSpPr>
          <p:grpSp>
            <p:nvGrpSpPr>
              <p:cNvPr id="62" name="Group 61"/>
              <p:cNvGrpSpPr/>
              <p:nvPr/>
            </p:nvGrpSpPr>
            <p:grpSpPr>
              <a:xfrm>
                <a:off x="1907703" y="3723877"/>
                <a:ext cx="2091111" cy="1208232"/>
                <a:chOff x="3895114" y="1724724"/>
                <a:chExt cx="2091111" cy="1610976"/>
              </a:xfrm>
            </p:grpSpPr>
            <p:pic>
              <p:nvPicPr>
                <p:cNvPr id="64"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sp>
            <p:nvSpPr>
              <p:cNvPr id="63" name="TextBox 62"/>
              <p:cNvSpPr txBox="1"/>
              <p:nvPr/>
            </p:nvSpPr>
            <p:spPr>
              <a:xfrm>
                <a:off x="2195736" y="3642578"/>
                <a:ext cx="19075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Observation/3ff27</a:t>
                </a:r>
                <a:endParaRPr kumimoji="0" lang="nl-NL" sz="1800" b="0" i="0" u="none" strike="noStrike" kern="0" cap="none" spc="0" normalizeH="0" baseline="0" noProof="0" dirty="0" smtClean="0">
                  <a:ln>
                    <a:noFill/>
                  </a:ln>
                  <a:solidFill>
                    <a:prstClr val="black"/>
                  </a:solidFill>
                  <a:effectLst/>
                  <a:uLnTx/>
                  <a:uFillTx/>
                  <a:latin typeface="Calibri"/>
                </a:endParaRPr>
              </a:p>
            </p:txBody>
          </p:sp>
        </p:grpSp>
        <p:cxnSp>
          <p:nvCxnSpPr>
            <p:cNvPr id="60" name="Straight Arrow Connector 59"/>
            <p:cNvCxnSpPr/>
            <p:nvPr/>
          </p:nvCxnSpPr>
          <p:spPr>
            <a:xfrm>
              <a:off x="6228184" y="2427734"/>
              <a:ext cx="864096" cy="25326"/>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61" name="TextBox 60"/>
            <p:cNvSpPr txBox="1"/>
            <p:nvPr/>
          </p:nvSpPr>
          <p:spPr>
            <a:xfrm rot="165600">
              <a:off x="6179717" y="2355726"/>
              <a:ext cx="134461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result</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68" name="Group 67"/>
          <p:cNvGrpSpPr/>
          <p:nvPr/>
        </p:nvGrpSpPr>
        <p:grpSpPr>
          <a:xfrm>
            <a:off x="304800" y="1927172"/>
            <a:ext cx="4210027" cy="1571168"/>
            <a:chOff x="217957" y="1275606"/>
            <a:chExt cx="4210027" cy="1571168"/>
          </a:xfrm>
        </p:grpSpPr>
        <p:sp>
          <p:nvSpPr>
            <p:cNvPr id="69" name="Flowchart: Process 68"/>
            <p:cNvSpPr/>
            <p:nvPr/>
          </p:nvSpPr>
          <p:spPr>
            <a:xfrm>
              <a:off x="217957" y="1275606"/>
              <a:ext cx="4210027" cy="1571168"/>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FHIR server @ pat.registry.org</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grpSp>
          <p:nvGrpSpPr>
            <p:cNvPr id="70" name="Group 69"/>
            <p:cNvGrpSpPr/>
            <p:nvPr/>
          </p:nvGrpSpPr>
          <p:grpSpPr>
            <a:xfrm>
              <a:off x="746590" y="1563637"/>
              <a:ext cx="1901825" cy="1235485"/>
              <a:chOff x="2267744" y="3170586"/>
              <a:chExt cx="1901825" cy="1647314"/>
            </a:xfrm>
          </p:grpSpPr>
          <p:pic>
            <p:nvPicPr>
              <p:cNvPr id="72" name="Picture 7" descr="C:\Users\office\AppData\Local\Microsoft\Windows\Temporary Internet Files\Content.IE5\ENHGUKDG\MC900318996[1].wmf"/>
              <p:cNvPicPr>
                <a:picLocks noChangeAspect="1" noChangeArrowheads="1"/>
              </p:cNvPicPr>
              <p:nvPr/>
            </p:nvPicPr>
            <p:blipFill>
              <a:blip r:embed="rId2" cstate="print">
                <a:duotone>
                  <a:srgbClr val="F8F8F8">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sp>
          <p:nvSpPr>
            <p:cNvPr id="71" name="TextBox 70"/>
            <p:cNvSpPr txBox="1"/>
            <p:nvPr/>
          </p:nvSpPr>
          <p:spPr>
            <a:xfrm>
              <a:off x="1154672" y="1698362"/>
              <a:ext cx="12895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Patient/223</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74" name="Group 73"/>
          <p:cNvGrpSpPr/>
          <p:nvPr/>
        </p:nvGrpSpPr>
        <p:grpSpPr>
          <a:xfrm>
            <a:off x="1404834" y="3079301"/>
            <a:ext cx="602107" cy="1407931"/>
            <a:chOff x="1404651" y="2500768"/>
            <a:chExt cx="508297" cy="2119317"/>
          </a:xfrm>
        </p:grpSpPr>
        <p:cxnSp>
          <p:nvCxnSpPr>
            <p:cNvPr id="75" name="Straight Arrow Connector 74"/>
            <p:cNvCxnSpPr/>
            <p:nvPr/>
          </p:nvCxnSpPr>
          <p:spPr>
            <a:xfrm>
              <a:off x="1404651" y="2500768"/>
              <a:ext cx="320381" cy="1948931"/>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76" name="TextBox 75"/>
            <p:cNvSpPr txBox="1"/>
            <p:nvPr/>
          </p:nvSpPr>
          <p:spPr>
            <a:xfrm rot="4311026">
              <a:off x="771116" y="3478253"/>
              <a:ext cx="1971875" cy="31178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managing</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77" name="Group 76"/>
          <p:cNvGrpSpPr/>
          <p:nvPr/>
        </p:nvGrpSpPr>
        <p:grpSpPr>
          <a:xfrm>
            <a:off x="2484977" y="2741566"/>
            <a:ext cx="2548688" cy="369332"/>
            <a:chOff x="2484977" y="2090000"/>
            <a:chExt cx="2548688" cy="369332"/>
          </a:xfrm>
        </p:grpSpPr>
        <p:cxnSp>
          <p:nvCxnSpPr>
            <p:cNvPr id="78" name="Straight Arrow Connector 77"/>
            <p:cNvCxnSpPr/>
            <p:nvPr/>
          </p:nvCxnSpPr>
          <p:spPr>
            <a:xfrm flipH="1">
              <a:off x="2484977" y="2112457"/>
              <a:ext cx="2548688" cy="1"/>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79" name="TextBox 78"/>
            <p:cNvSpPr txBox="1"/>
            <p:nvPr/>
          </p:nvSpPr>
          <p:spPr>
            <a:xfrm>
              <a:off x="3509661" y="2090000"/>
              <a:ext cx="134461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subject</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80" name="Group 79"/>
          <p:cNvGrpSpPr/>
          <p:nvPr/>
        </p:nvGrpSpPr>
        <p:grpSpPr>
          <a:xfrm>
            <a:off x="4885656" y="3470404"/>
            <a:ext cx="812166" cy="1507164"/>
            <a:chOff x="4788023" y="2755540"/>
            <a:chExt cx="812166" cy="1507164"/>
          </a:xfrm>
        </p:grpSpPr>
        <p:sp>
          <p:nvSpPr>
            <p:cNvPr id="81" name="TextBox 80"/>
            <p:cNvSpPr txBox="1"/>
            <p:nvPr/>
          </p:nvSpPr>
          <p:spPr>
            <a:xfrm rot="17885517">
              <a:off x="4743217" y="3243180"/>
              <a:ext cx="134461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performer</a:t>
              </a:r>
              <a:endParaRPr kumimoji="0" lang="nl-NL" sz="1800" b="0" i="0" u="none" strike="noStrike" kern="0" cap="none" spc="0" normalizeH="0" baseline="0" noProof="0" dirty="0" smtClean="0">
                <a:ln>
                  <a:noFill/>
                </a:ln>
                <a:solidFill>
                  <a:prstClr val="black"/>
                </a:solidFill>
                <a:effectLst/>
                <a:uLnTx/>
                <a:uFillTx/>
                <a:latin typeface="Calibri"/>
              </a:endParaRPr>
            </a:p>
          </p:txBody>
        </p:sp>
        <p:cxnSp>
          <p:nvCxnSpPr>
            <p:cNvPr id="82" name="Straight Arrow Connector 81"/>
            <p:cNvCxnSpPr/>
            <p:nvPr/>
          </p:nvCxnSpPr>
          <p:spPr>
            <a:xfrm flipH="1">
              <a:off x="4788023" y="2859782"/>
              <a:ext cx="792089" cy="1402922"/>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142128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nl-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61843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491880" y="5410200"/>
            <a:ext cx="4572000" cy="646331"/>
          </a:xfrm>
          <a:prstGeom prst="rect">
            <a:avLst/>
          </a:prstGeom>
        </p:spPr>
        <p:txBody>
          <a:bodyPr>
            <a:spAutoFit/>
          </a:bodyPr>
          <a:lstStyle/>
          <a:p>
            <a:r>
              <a:rPr lang="nl-NL" dirty="0"/>
              <a:t>http://fhirblog.com/2014/01/24/modelling-encounters-with-fhir/</a:t>
            </a:r>
          </a:p>
        </p:txBody>
      </p:sp>
    </p:spTree>
    <p:extLst>
      <p:ext uri="{BB962C8B-B14F-4D97-AF65-F5344CB8AC3E}">
        <p14:creationId xmlns:p14="http://schemas.microsoft.com/office/powerpoint/2010/main" val="32656050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model of healthcare</a:t>
            </a:r>
            <a:endParaRPr lang="nl-NL" dirty="0"/>
          </a:p>
        </p:txBody>
      </p:sp>
      <p:grpSp>
        <p:nvGrpSpPr>
          <p:cNvPr id="4" name="Group 3"/>
          <p:cNvGrpSpPr/>
          <p:nvPr/>
        </p:nvGrpSpPr>
        <p:grpSpPr>
          <a:xfrm>
            <a:off x="683568" y="3815679"/>
            <a:ext cx="7848872" cy="1981945"/>
            <a:chOff x="683568" y="2966069"/>
            <a:chExt cx="7848872" cy="1981945"/>
          </a:xfrm>
        </p:grpSpPr>
        <p:sp>
          <p:nvSpPr>
            <p:cNvPr id="5" name="Flowchart: Process 4"/>
            <p:cNvSpPr/>
            <p:nvPr/>
          </p:nvSpPr>
          <p:spPr>
            <a:xfrm>
              <a:off x="683568" y="2966069"/>
              <a:ext cx="7848872" cy="1981945"/>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FHIR server</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pic>
          <p:nvPicPr>
            <p:cNvPr id="6"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68084" y="3033383"/>
              <a:ext cx="1641338" cy="1578323"/>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699792" y="3047689"/>
              <a:ext cx="1901825" cy="1235485"/>
              <a:chOff x="2267744" y="3170586"/>
              <a:chExt cx="1901825" cy="1647314"/>
            </a:xfrm>
          </p:grpSpPr>
          <p:pic>
            <p:nvPicPr>
              <p:cNvPr id="2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8" name="Group 7"/>
            <p:cNvGrpSpPr/>
            <p:nvPr/>
          </p:nvGrpSpPr>
          <p:grpSpPr>
            <a:xfrm>
              <a:off x="5940152" y="3147814"/>
              <a:ext cx="2091111" cy="1208232"/>
              <a:chOff x="3895114" y="1724724"/>
              <a:chExt cx="2091111" cy="1610976"/>
            </a:xfrm>
          </p:grpSpPr>
          <p:pic>
            <p:nvPicPr>
              <p:cNvPr id="26"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pic>
          <p:nvPicPr>
            <p:cNvPr id="9"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20484" y="3185783"/>
              <a:ext cx="1641338" cy="1578323"/>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15616" y="3887457"/>
              <a:ext cx="13887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rPr>
                <a:t>Organization</a:t>
              </a:r>
            </a:p>
          </p:txBody>
        </p:sp>
        <p:grpSp>
          <p:nvGrpSpPr>
            <p:cNvPr id="11" name="Group 10"/>
            <p:cNvGrpSpPr/>
            <p:nvPr/>
          </p:nvGrpSpPr>
          <p:grpSpPr>
            <a:xfrm>
              <a:off x="2820613" y="3200089"/>
              <a:ext cx="1901825" cy="1235485"/>
              <a:chOff x="2267744" y="3170586"/>
              <a:chExt cx="1901825" cy="1647314"/>
            </a:xfrm>
          </p:grpSpPr>
          <p:pic>
            <p:nvPicPr>
              <p:cNvPr id="24"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2" name="Group 11"/>
            <p:cNvGrpSpPr/>
            <p:nvPr/>
          </p:nvGrpSpPr>
          <p:grpSpPr>
            <a:xfrm>
              <a:off x="2973013" y="3352489"/>
              <a:ext cx="1901825" cy="1235485"/>
              <a:chOff x="2267744" y="3170586"/>
              <a:chExt cx="1901825" cy="1647314"/>
            </a:xfrm>
          </p:grpSpPr>
          <p:pic>
            <p:nvPicPr>
              <p:cNvPr id="22"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3" name="Group 12"/>
            <p:cNvGrpSpPr/>
            <p:nvPr/>
          </p:nvGrpSpPr>
          <p:grpSpPr>
            <a:xfrm>
              <a:off x="6092552" y="3300214"/>
              <a:ext cx="2091111" cy="1208232"/>
              <a:chOff x="3895114" y="1724724"/>
              <a:chExt cx="2091111" cy="1610976"/>
            </a:xfrm>
          </p:grpSpPr>
          <p:pic>
            <p:nvPicPr>
              <p:cNvPr id="2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4" name="Group 13"/>
            <p:cNvGrpSpPr/>
            <p:nvPr/>
          </p:nvGrpSpPr>
          <p:grpSpPr>
            <a:xfrm>
              <a:off x="6244952" y="3452614"/>
              <a:ext cx="2091111" cy="1208232"/>
              <a:chOff x="3895114" y="1724724"/>
              <a:chExt cx="2091111" cy="1610976"/>
            </a:xfrm>
          </p:grpSpPr>
          <p:pic>
            <p:nvPicPr>
              <p:cNvPr id="1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5" name="Group 14"/>
            <p:cNvGrpSpPr/>
            <p:nvPr/>
          </p:nvGrpSpPr>
          <p:grpSpPr>
            <a:xfrm>
              <a:off x="5027445" y="3067124"/>
              <a:ext cx="1577975" cy="1426369"/>
              <a:chOff x="4250657" y="3176791"/>
              <a:chExt cx="1577975" cy="1901825"/>
            </a:xfrm>
            <a:effectLst>
              <a:glow rad="63500">
                <a:srgbClr val="DDDDDD">
                  <a:satMod val="175000"/>
                  <a:alpha val="40000"/>
                </a:srgbClr>
              </a:glow>
              <a:outerShdw blurRad="50800" dist="38100" dir="2700000" algn="tl" rotWithShape="0">
                <a:prstClr val="black">
                  <a:alpha val="40000"/>
                </a:prstClr>
              </a:outerShdw>
            </a:effectLst>
          </p:grpSpPr>
          <p:pic>
            <p:nvPicPr>
              <p:cNvPr id="16" name="Picture 7" descr="C:\Users\office\AppData\Local\Microsoft\Windows\Temporary Internet Files\Content.IE5\ENHGUKDG\MC900318996[1].wmf"/>
              <p:cNvPicPr>
                <a:picLocks noChangeAspect="1" noChangeArrowheads="1"/>
              </p:cNvPicPr>
              <p:nvPr/>
            </p:nvPicPr>
            <p:blipFill>
              <a:blip r:embed="rId2" cstate="print">
                <a:duotone>
                  <a:srgbClr val="4D4D4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250657" y="3835339"/>
                <a:ext cx="1296145" cy="861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Diagnostic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Report</a:t>
                </a:r>
                <a:endParaRPr kumimoji="0" lang="en-CA" sz="1800" b="0" i="0" u="none" strike="noStrike" kern="0" cap="none" spc="0" normalizeH="0" baseline="0" noProof="0" dirty="0" smtClean="0">
                  <a:ln>
                    <a:noFill/>
                  </a:ln>
                  <a:solidFill>
                    <a:prstClr val="white"/>
                  </a:solidFill>
                  <a:effectLst/>
                  <a:uLnTx/>
                  <a:uFillTx/>
                  <a:latin typeface="Calibri"/>
                </a:endParaRPr>
              </a:p>
            </p:txBody>
          </p:sp>
        </p:grpSp>
      </p:grpSp>
      <p:pic>
        <p:nvPicPr>
          <p:cNvPr id="3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72884" y="4187793"/>
            <a:ext cx="1641338" cy="1578323"/>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6002106" y="2126686"/>
            <a:ext cx="2242302" cy="1854305"/>
            <a:chOff x="6002106" y="1277076"/>
            <a:chExt cx="2242302" cy="1854305"/>
          </a:xfrm>
        </p:grpSpPr>
        <p:pic>
          <p:nvPicPr>
            <p:cNvPr id="32" name="Picture 7"/>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6308154" y="1277076"/>
              <a:ext cx="1936254" cy="94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Down Arrow 32"/>
            <p:cNvSpPr/>
            <p:nvPr/>
          </p:nvSpPr>
          <p:spPr>
            <a:xfrm>
              <a:off x="6242158" y="2225445"/>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34" name="Down Arrow 33"/>
            <p:cNvSpPr/>
            <p:nvPr/>
          </p:nvSpPr>
          <p:spPr>
            <a:xfrm rot="10800000">
              <a:off x="6927413" y="2195277"/>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35" name="TextBox 34"/>
            <p:cNvSpPr txBox="1"/>
            <p:nvPr/>
          </p:nvSpPr>
          <p:spPr>
            <a:xfrm>
              <a:off x="6002106" y="2283718"/>
              <a:ext cx="874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Create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Update</a:t>
              </a:r>
              <a:endParaRPr kumimoji="0" lang="nl-NL" sz="1800" b="0" i="0" u="none" strike="noStrike" kern="0" cap="none" spc="0" normalizeH="0" baseline="0" noProof="0" dirty="0" smtClean="0">
                <a:ln>
                  <a:noFill/>
                </a:ln>
                <a:solidFill>
                  <a:prstClr val="black"/>
                </a:solidFill>
                <a:effectLst/>
                <a:uLnTx/>
                <a:uFillTx/>
                <a:latin typeface="Calibri"/>
              </a:endParaRPr>
            </a:p>
          </p:txBody>
        </p:sp>
        <p:sp>
          <p:nvSpPr>
            <p:cNvPr id="36" name="TextBox 35"/>
            <p:cNvSpPr txBox="1"/>
            <p:nvPr/>
          </p:nvSpPr>
          <p:spPr>
            <a:xfrm>
              <a:off x="6761427" y="2422217"/>
              <a:ext cx="7629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Query</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37" name="Group 36"/>
          <p:cNvGrpSpPr/>
          <p:nvPr/>
        </p:nvGrpSpPr>
        <p:grpSpPr>
          <a:xfrm>
            <a:off x="3573760" y="1981200"/>
            <a:ext cx="1862336" cy="2130072"/>
            <a:chOff x="3573760" y="1131590"/>
            <a:chExt cx="1862336" cy="2130072"/>
          </a:xfrm>
        </p:grpSpPr>
        <p:grpSp>
          <p:nvGrpSpPr>
            <p:cNvPr id="38" name="Group 37"/>
            <p:cNvGrpSpPr/>
            <p:nvPr/>
          </p:nvGrpSpPr>
          <p:grpSpPr>
            <a:xfrm>
              <a:off x="3573760" y="1131590"/>
              <a:ext cx="1790328" cy="1630778"/>
              <a:chOff x="251520" y="1021945"/>
              <a:chExt cx="1790328" cy="1630778"/>
            </a:xfrm>
          </p:grpSpPr>
          <p:pic>
            <p:nvPicPr>
              <p:cNvPr id="41" name="Picture 2" descr="http://icons.iconarchive.com/icons/icons-land/vista-hardware-devices/256/Home-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309977"/>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79749" y="1021945"/>
                <a:ext cx="12549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latin typeface="Calibri"/>
                  </a:rPr>
                  <a:t>Lab System</a:t>
                </a:r>
                <a:endParaRPr kumimoji="0" lang="nl-NL" sz="1800" b="1" i="0" u="none" strike="noStrike" kern="0" cap="none" spc="0" normalizeH="0" baseline="0" noProof="0" dirty="0" smtClean="0">
                  <a:ln>
                    <a:noFill/>
                  </a:ln>
                  <a:effectLst/>
                  <a:uLnTx/>
                  <a:uFillTx/>
                  <a:latin typeface="Calibri"/>
                </a:endParaRPr>
              </a:p>
            </p:txBody>
          </p:sp>
        </p:grpSp>
        <p:sp>
          <p:nvSpPr>
            <p:cNvPr id="39" name="Down Arrow 38"/>
            <p:cNvSpPr/>
            <p:nvPr/>
          </p:nvSpPr>
          <p:spPr>
            <a:xfrm>
              <a:off x="4788024" y="2355726"/>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40" name="TextBox 39"/>
            <p:cNvSpPr txBox="1"/>
            <p:nvPr/>
          </p:nvSpPr>
          <p:spPr>
            <a:xfrm>
              <a:off x="4561946" y="2396940"/>
              <a:ext cx="874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Create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Update</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43" name="Group 42"/>
          <p:cNvGrpSpPr/>
          <p:nvPr/>
        </p:nvGrpSpPr>
        <p:grpSpPr>
          <a:xfrm>
            <a:off x="467544" y="1981200"/>
            <a:ext cx="2304256" cy="1999791"/>
            <a:chOff x="467544" y="1131590"/>
            <a:chExt cx="2304256" cy="1999791"/>
          </a:xfrm>
        </p:grpSpPr>
        <p:grpSp>
          <p:nvGrpSpPr>
            <p:cNvPr id="44" name="Group 43"/>
            <p:cNvGrpSpPr/>
            <p:nvPr/>
          </p:nvGrpSpPr>
          <p:grpSpPr>
            <a:xfrm>
              <a:off x="827584" y="1131590"/>
              <a:ext cx="1790328" cy="1702786"/>
              <a:chOff x="251520" y="917671"/>
              <a:chExt cx="1790328" cy="1702786"/>
            </a:xfrm>
          </p:grpSpPr>
          <p:pic>
            <p:nvPicPr>
              <p:cNvPr id="49" name="Picture 2" descr="http://icons.iconarchive.com/icons/icons-land/vista-hardware-devices/256/Home-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277711"/>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251520" y="917671"/>
                <a:ext cx="17079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latin typeface="Calibri"/>
                  </a:rPr>
                  <a:t>Hospital System</a:t>
                </a:r>
                <a:endParaRPr kumimoji="0" lang="nl-NL" sz="1800" b="1" i="0" u="none" strike="noStrike" kern="0" cap="none" spc="0" normalizeH="0" baseline="0" noProof="0" dirty="0" smtClean="0">
                  <a:ln>
                    <a:noFill/>
                  </a:ln>
                  <a:effectLst/>
                  <a:uLnTx/>
                  <a:uFillTx/>
                  <a:latin typeface="Calibri"/>
                </a:endParaRPr>
              </a:p>
            </p:txBody>
          </p:sp>
        </p:grpSp>
        <p:sp>
          <p:nvSpPr>
            <p:cNvPr id="45" name="Down Arrow 44"/>
            <p:cNvSpPr/>
            <p:nvPr/>
          </p:nvSpPr>
          <p:spPr>
            <a:xfrm>
              <a:off x="707596" y="2225445"/>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46" name="Down Arrow 45"/>
            <p:cNvSpPr/>
            <p:nvPr/>
          </p:nvSpPr>
          <p:spPr>
            <a:xfrm rot="10800000">
              <a:off x="2174885" y="2195277"/>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47" name="TextBox 46"/>
            <p:cNvSpPr txBox="1"/>
            <p:nvPr/>
          </p:nvSpPr>
          <p:spPr>
            <a:xfrm>
              <a:off x="467544" y="2283718"/>
              <a:ext cx="874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Create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Update</a:t>
              </a:r>
              <a:endParaRPr kumimoji="0" lang="nl-NL" sz="1800" b="0" i="0" u="none" strike="noStrike" kern="0" cap="none" spc="0" normalizeH="0" baseline="0" noProof="0" dirty="0" smtClean="0">
                <a:ln>
                  <a:noFill/>
                </a:ln>
                <a:solidFill>
                  <a:prstClr val="black"/>
                </a:solidFill>
                <a:effectLst/>
                <a:uLnTx/>
                <a:uFillTx/>
                <a:latin typeface="Calibri"/>
              </a:endParaRPr>
            </a:p>
          </p:txBody>
        </p:sp>
        <p:sp>
          <p:nvSpPr>
            <p:cNvPr id="48" name="TextBox 47"/>
            <p:cNvSpPr txBox="1"/>
            <p:nvPr/>
          </p:nvSpPr>
          <p:spPr>
            <a:xfrm>
              <a:off x="2008899" y="2422217"/>
              <a:ext cx="7629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Query</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51" name="Group 50"/>
          <p:cNvGrpSpPr/>
          <p:nvPr/>
        </p:nvGrpSpPr>
        <p:grpSpPr>
          <a:xfrm>
            <a:off x="7778354" y="3061320"/>
            <a:ext cx="546446" cy="905936"/>
            <a:chOff x="7778354" y="2211710"/>
            <a:chExt cx="546446" cy="905936"/>
          </a:xfrm>
        </p:grpSpPr>
        <p:sp>
          <p:nvSpPr>
            <p:cNvPr id="52" name="Down Arrow 51"/>
            <p:cNvSpPr/>
            <p:nvPr/>
          </p:nvSpPr>
          <p:spPr>
            <a:xfrm rot="10800000">
              <a:off x="7930754" y="2211710"/>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53" name="Down Arrow 52"/>
            <p:cNvSpPr/>
            <p:nvPr/>
          </p:nvSpPr>
          <p:spPr>
            <a:xfrm rot="10800000">
              <a:off x="7778354" y="2211710"/>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grpSp>
      <p:sp>
        <p:nvSpPr>
          <p:cNvPr id="54" name="TextBox 53"/>
          <p:cNvSpPr txBox="1"/>
          <p:nvPr/>
        </p:nvSpPr>
        <p:spPr>
          <a:xfrm>
            <a:off x="7452320" y="3277344"/>
            <a:ext cx="1090811" cy="369332"/>
          </a:xfrm>
          <a:prstGeom prst="rect">
            <a:avLst/>
          </a:prstGeom>
          <a:noFill/>
        </p:spPr>
        <p:txBody>
          <a:bodyPr wrap="none" rtlCol="0">
            <a:spAutoFit/>
          </a:bodyPr>
          <a:lstStyle/>
          <a:p>
            <a:pPr eaLnBrk="1" fontAlgn="auto" hangingPunct="1">
              <a:spcBef>
                <a:spcPts val="0"/>
              </a:spcBef>
              <a:spcAft>
                <a:spcPts val="0"/>
              </a:spcAft>
            </a:pPr>
            <a:r>
              <a:rPr lang="en-US" dirty="0" smtClean="0">
                <a:solidFill>
                  <a:prstClr val="black"/>
                </a:solidFill>
                <a:latin typeface="Calibri"/>
              </a:rPr>
              <a:t>Subscribe</a:t>
            </a:r>
            <a:endParaRPr lang="nl-NL" dirty="0">
              <a:solidFill>
                <a:prstClr val="black"/>
              </a:solidFill>
              <a:latin typeface="Calibri"/>
            </a:endParaRPr>
          </a:p>
        </p:txBody>
      </p:sp>
    </p:spTree>
    <p:extLst>
      <p:ext uri="{BB962C8B-B14F-4D97-AF65-F5344CB8AC3E}">
        <p14:creationId xmlns:p14="http://schemas.microsoft.com/office/powerpoint/2010/main" val="262265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805175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332657"/>
            <a:ext cx="7334577" cy="1152128"/>
          </a:xfrm>
        </p:spPr>
        <p:txBody>
          <a:bodyPr/>
          <a:lstStyle/>
          <a:p>
            <a:r>
              <a:rPr lang="en-US" dirty="0" smtClean="0"/>
              <a:t>A Resource’s REST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6" name="Left Brace 5"/>
          <p:cNvSpPr/>
          <p:nvPr/>
        </p:nvSpPr>
        <p:spPr bwMode="auto">
          <a:xfrm rot="16200000">
            <a:off x="3848102" y="2095500"/>
            <a:ext cx="381000" cy="289560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257258" y="2075786"/>
            <a:ext cx="380999" cy="143008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277104" y="3311004"/>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3801930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152400" y="1741714"/>
            <a:ext cx="8915400" cy="4789715"/>
          </a:xfrm>
        </p:spPr>
      </p:pic>
      <p:sp>
        <p:nvSpPr>
          <p:cNvPr id="31" name="Rounded Rectangle 30"/>
          <p:cNvSpPr/>
          <p:nvPr/>
        </p:nvSpPr>
        <p:spPr bwMode="auto">
          <a:xfrm>
            <a:off x="248080" y="1705335"/>
            <a:ext cx="8667319"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err="1" smtClean="0"/>
              <a:t>Remember</a:t>
            </a:r>
            <a:r>
              <a:rPr lang="nl-NL" dirty="0" smtClean="0"/>
              <a:t> </a:t>
            </a:r>
            <a:r>
              <a:rPr lang="nl-NL" dirty="0" err="1" smtClean="0"/>
              <a:t>metadata</a:t>
            </a:r>
            <a:r>
              <a:rPr lang="nl-NL" dirty="0" smtClean="0"/>
              <a:t>?</a:t>
            </a:r>
            <a:endParaRPr lang="nl-NL" dirty="0"/>
          </a:p>
        </p:txBody>
      </p:sp>
      <p:sp>
        <p:nvSpPr>
          <p:cNvPr id="33" name="TextBox 32"/>
          <p:cNvSpPr txBox="1"/>
          <p:nvPr/>
        </p:nvSpPr>
        <p:spPr>
          <a:xfrm>
            <a:off x="2994999" y="2196567"/>
            <a:ext cx="2202365" cy="369332"/>
          </a:xfrm>
          <a:prstGeom prst="rect">
            <a:avLst/>
          </a:prstGeom>
          <a:noFill/>
        </p:spPr>
        <p:txBody>
          <a:bodyPr wrap="square" rtlCol="0">
            <a:spAutoFit/>
          </a:bodyPr>
          <a:lstStyle/>
          <a:p>
            <a:r>
              <a:rPr lang="nl-NL" dirty="0" err="1" smtClean="0"/>
              <a:t>Metadata</a:t>
            </a:r>
            <a:endParaRPr lang="nl-NL" dirty="0"/>
          </a:p>
        </p:txBody>
      </p:sp>
      <p:sp>
        <p:nvSpPr>
          <p:cNvPr id="16" name="TextBox 15"/>
          <p:cNvSpPr txBox="1"/>
          <p:nvPr/>
        </p:nvSpPr>
        <p:spPr>
          <a:xfrm>
            <a:off x="3505200" y="2749735"/>
            <a:ext cx="4980915" cy="1200329"/>
          </a:xfrm>
          <a:prstGeom prst="rect">
            <a:avLst/>
          </a:prstGeom>
          <a:noFill/>
        </p:spPr>
        <p:txBody>
          <a:bodyPr wrap="none" rtlCol="0">
            <a:spAutoFit/>
          </a:bodyPr>
          <a:lstStyle/>
          <a:p>
            <a:r>
              <a:rPr lang="en-US" i="1" dirty="0" smtClean="0"/>
              <a:t>Resource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17" name="TextBox 16"/>
          <p:cNvSpPr txBox="1"/>
          <p:nvPr/>
        </p:nvSpPr>
        <p:spPr>
          <a:xfrm>
            <a:off x="3962400" y="3801069"/>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18" name="Flowchart: Card 17"/>
          <p:cNvSpPr/>
          <p:nvPr/>
        </p:nvSpPr>
        <p:spPr bwMode="auto">
          <a:xfrm>
            <a:off x="2114600" y="5009514"/>
            <a:ext cx="32194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p:txBody>
      </p:sp>
      <p:sp>
        <p:nvSpPr>
          <p:cNvPr id="19" name="Flowchart: Card 18"/>
          <p:cNvSpPr/>
          <p:nvPr/>
        </p:nvSpPr>
        <p:spPr bwMode="auto">
          <a:xfrm>
            <a:off x="2541814" y="4572000"/>
            <a:ext cx="3295600" cy="76200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097229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a:t>
            </a:r>
            <a:r>
              <a:rPr lang="en-US" sz="1800" dirty="0"/>
              <a:t>/</a:t>
            </a:r>
            <a:r>
              <a:rPr lang="en-US" sz="1800" dirty="0" err="1"/>
              <a:t>fhir</a:t>
            </a:r>
            <a:r>
              <a:rPr lang="en-US" sz="1800" dirty="0"/>
              <a:t>/Patient/1 </a:t>
            </a:r>
            <a:r>
              <a:rPr lang="en-US" sz="1800" dirty="0" smtClean="0"/>
              <a:t>HTTP/1.1</a:t>
            </a:r>
          </a:p>
          <a:p>
            <a:endParaRPr lang="en-US" sz="1800" dirty="0" smtClean="0"/>
          </a:p>
          <a:p>
            <a:r>
              <a:rPr lang="en-US" sz="1800" dirty="0" smtClean="0"/>
              <a:t>HTTP/1.1 200 OK</a:t>
            </a:r>
          </a:p>
          <a:p>
            <a:r>
              <a:rPr lang="en-US" sz="1800" b="1" dirty="0"/>
              <a:t>Content-Location</a:t>
            </a:r>
            <a:r>
              <a:rPr lang="en-US" sz="1800" dirty="0"/>
              <a:t>: </a:t>
            </a:r>
            <a:r>
              <a:rPr lang="en-US" sz="1800" dirty="0" smtClean="0"/>
              <a:t>http://sever.om/fhir/Patient/1</a:t>
            </a:r>
            <a:r>
              <a:rPr lang="en-US" sz="1800" dirty="0"/>
              <a:t>/_history/12</a:t>
            </a:r>
          </a:p>
          <a:p>
            <a:r>
              <a:rPr lang="en-US" sz="1800" b="1" dirty="0" smtClean="0"/>
              <a:t>Last-Modified</a:t>
            </a:r>
            <a:r>
              <a:rPr lang="en-US" sz="1800" dirty="0"/>
              <a:t>: Tue, 29 May 2012 23:45:32 GMT</a:t>
            </a:r>
          </a:p>
          <a:p>
            <a:r>
              <a:rPr lang="de-DE" sz="1800" b="1" dirty="0" err="1" smtClean="0"/>
              <a:t>Category</a:t>
            </a:r>
            <a:r>
              <a:rPr lang="de-DE" sz="1800" dirty="0"/>
              <a:t>: </a:t>
            </a:r>
            <a:r>
              <a:rPr lang="nl-NL" sz="1800" dirty="0">
                <a:solidFill>
                  <a:srgbClr val="FF0000"/>
                </a:solidFill>
              </a:rPr>
              <a:t>http://example.org/fhir/Status#Test</a:t>
            </a:r>
            <a:r>
              <a:rPr lang="de-DE" sz="1800" dirty="0">
                <a:solidFill>
                  <a:srgbClr val="FF0000"/>
                </a:solidFill>
              </a:rPr>
              <a:t>; </a:t>
            </a:r>
            <a:r>
              <a:rPr lang="de-DE" sz="1800" dirty="0" smtClean="0">
                <a:solidFill>
                  <a:srgbClr val="FF0000"/>
                </a:solidFill>
              </a:rPr>
              <a:t/>
            </a:r>
            <a:br>
              <a:rPr lang="de-DE" sz="1800" dirty="0" smtClean="0">
                <a:solidFill>
                  <a:srgbClr val="FF0000"/>
                </a:solidFill>
              </a:rPr>
            </a:br>
            <a:r>
              <a:rPr lang="de-DE" sz="1800" dirty="0" err="1" smtClean="0">
                <a:solidFill>
                  <a:srgbClr val="FF0000"/>
                </a:solidFill>
              </a:rPr>
              <a:t>scheme</a:t>
            </a:r>
            <a:r>
              <a:rPr lang="de-DE" sz="1800" dirty="0">
                <a:solidFill>
                  <a:srgbClr val="FF0000"/>
                </a:solidFill>
              </a:rPr>
              <a:t>="</a:t>
            </a:r>
            <a:r>
              <a:rPr lang="nl-NL" sz="1800" dirty="0">
                <a:solidFill>
                  <a:srgbClr val="FF0000"/>
                </a:solidFill>
              </a:rPr>
              <a:t> http://</a:t>
            </a:r>
            <a:r>
              <a:rPr lang="nl-NL" sz="1800" dirty="0" smtClean="0">
                <a:solidFill>
                  <a:srgbClr val="FF0000"/>
                </a:solidFill>
              </a:rPr>
              <a:t>hl7.org/fhir/tag</a:t>
            </a:r>
            <a:r>
              <a:rPr lang="de-DE" sz="1800" dirty="0" smtClean="0">
                <a:solidFill>
                  <a:srgbClr val="FF0000"/>
                </a:solidFill>
              </a:rPr>
              <a:t>"; </a:t>
            </a:r>
            <a:r>
              <a:rPr lang="de-DE" sz="1800" dirty="0" err="1">
                <a:solidFill>
                  <a:srgbClr val="FF0000"/>
                </a:solidFill>
              </a:rPr>
              <a:t>label</a:t>
            </a:r>
            <a:r>
              <a:rPr lang="de-DE" sz="1800" dirty="0">
                <a:solidFill>
                  <a:srgbClr val="FF0000"/>
                </a:solidFill>
              </a:rPr>
              <a:t>="</a:t>
            </a:r>
            <a:r>
              <a:rPr lang="de-DE" sz="1800" dirty="0" err="1">
                <a:solidFill>
                  <a:srgbClr val="FF0000"/>
                </a:solidFill>
              </a:rPr>
              <a:t>Our</a:t>
            </a:r>
            <a:r>
              <a:rPr lang="de-DE" sz="1800" dirty="0">
                <a:solidFill>
                  <a:srgbClr val="FF0000"/>
                </a:solidFill>
              </a:rPr>
              <a:t> </a:t>
            </a:r>
            <a:r>
              <a:rPr lang="de-DE" sz="1800" dirty="0" err="1">
                <a:solidFill>
                  <a:srgbClr val="FF0000"/>
                </a:solidFill>
              </a:rPr>
              <a:t>test</a:t>
            </a:r>
            <a:r>
              <a:rPr lang="de-DE" sz="1800" dirty="0">
                <a:solidFill>
                  <a:srgbClr val="FF0000"/>
                </a:solidFill>
              </a:rPr>
              <a:t> </a:t>
            </a:r>
            <a:r>
              <a:rPr lang="de-DE" sz="1800" dirty="0" smtClean="0">
                <a:solidFill>
                  <a:srgbClr val="FF0000"/>
                </a:solidFill>
              </a:rPr>
              <a:t>tag" </a:t>
            </a:r>
            <a:endParaRPr lang="de-DE" sz="1800" dirty="0">
              <a:solidFill>
                <a:srgbClr val="FF0000"/>
              </a:solidFill>
            </a:endParaRPr>
          </a:p>
          <a:p>
            <a:r>
              <a:rPr lang="nl-NL" sz="1800" i="1" dirty="0"/>
              <a:t/>
            </a:r>
            <a:br>
              <a:rPr lang="nl-NL" sz="1800" i="1" dirty="0"/>
            </a:br>
            <a:endParaRPr lang="en-US" sz="1800" dirty="0"/>
          </a:p>
        </p:txBody>
      </p:sp>
      <p:graphicFrame>
        <p:nvGraphicFramePr>
          <p:cNvPr id="7" name="Table 6"/>
          <p:cNvGraphicFramePr>
            <a:graphicFrameLocks noGrp="1"/>
          </p:cNvGraphicFramePr>
          <p:nvPr>
            <p:extLst>
              <p:ext uri="{D42A27DB-BD31-4B8C-83A1-F6EECF244321}">
                <p14:modId xmlns:p14="http://schemas.microsoft.com/office/powerpoint/2010/main" val="3729260637"/>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a:t>A profile tag - a claim that the Resource conforms to the profile identified in the term</a:t>
                      </a:r>
                    </a:p>
                  </a:txBody>
                  <a:tcPr anchor="ctr"/>
                </a:tc>
              </a:tr>
              <a:tr h="0">
                <a:tc>
                  <a:txBody>
                    <a:bodyPr/>
                    <a:lstStyle/>
                    <a:p>
                      <a:r>
                        <a:rPr lang="nl-NL"/>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p14="http://schemas.microsoft.com/office/powerpoint/2010/main" val="3085922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this tutorial</a:t>
            </a:r>
            <a:endParaRPr lang="en-US" dirty="0"/>
          </a:p>
        </p:txBody>
      </p:sp>
      <p:sp>
        <p:nvSpPr>
          <p:cNvPr id="3" name="Content Placeholder 2"/>
          <p:cNvSpPr>
            <a:spLocks noGrp="1"/>
          </p:cNvSpPr>
          <p:nvPr>
            <p:ph idx="1"/>
          </p:nvPr>
        </p:nvSpPr>
        <p:spPr/>
        <p:txBody>
          <a:bodyPr/>
          <a:lstStyle/>
          <a:p>
            <a:r>
              <a:rPr lang="en-US" dirty="0" smtClean="0"/>
              <a:t>Deconstructing FHIR</a:t>
            </a:r>
          </a:p>
          <a:p>
            <a:r>
              <a:rPr lang="en-US" dirty="0" smtClean="0"/>
              <a:t>FHIR </a:t>
            </a:r>
            <a:r>
              <a:rPr lang="en-US" dirty="0" err="1" smtClean="0"/>
              <a:t>RESTful</a:t>
            </a:r>
            <a:r>
              <a:rPr lang="en-US" dirty="0" smtClean="0"/>
              <a:t> service interface</a:t>
            </a:r>
          </a:p>
          <a:p>
            <a:r>
              <a:rPr lang="en-US" dirty="0" smtClean="0"/>
              <a:t>Beyond REST</a:t>
            </a:r>
          </a:p>
          <a:p>
            <a:r>
              <a:rPr lang="en-US" dirty="0" smtClean="0"/>
              <a:t>Searching</a:t>
            </a:r>
          </a:p>
          <a:p>
            <a:r>
              <a:rPr lang="en-US" dirty="0" smtClean="0"/>
              <a:t>FHIR on the Wire</a:t>
            </a:r>
          </a:p>
          <a:p>
            <a:r>
              <a:rPr lang="en-US" dirty="0" smtClean="0"/>
              <a:t>Distribution for developers</a:t>
            </a:r>
          </a:p>
          <a:p>
            <a:r>
              <a:rPr lang="en-US" dirty="0" smtClean="0"/>
              <a:t>Building a FHIR server</a:t>
            </a:r>
            <a:endParaRPr lang="en-US" dirty="0"/>
          </a:p>
          <a:p>
            <a:endParaRPr lang="en-US" dirty="0" smtClean="0"/>
          </a:p>
          <a:p>
            <a:endParaRPr lang="en-US" dirty="0"/>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smtClean="0"/>
              <a:t>Mapping</a:t>
            </a:r>
            <a:r>
              <a:rPr lang="nl-NL" dirty="0" smtClean="0"/>
              <a:t> (meta)data </a:t>
            </a:r>
            <a:r>
              <a:rPr lang="nl-NL" dirty="0" err="1" smtClean="0"/>
              <a:t>to</a:t>
            </a:r>
            <a:r>
              <a:rPr lang="nl-NL" dirty="0" smtClean="0"/>
              <a:t> HTTP</a:t>
            </a:r>
            <a:endParaRPr lang="nl-NL" dirty="0"/>
          </a:p>
        </p:txBody>
      </p:sp>
      <p:sp>
        <p:nvSpPr>
          <p:cNvPr id="6" name="Content Placeholder 5"/>
          <p:cNvSpPr>
            <a:spLocks noGrp="1"/>
          </p:cNvSpPr>
          <p:nvPr>
            <p:ph sz="half" idx="1"/>
          </p:nvPr>
        </p:nvSpPr>
        <p:spPr>
          <a:xfrm>
            <a:off x="381000" y="2286000"/>
            <a:ext cx="4114800" cy="2590800"/>
          </a:xfrm>
        </p:spPr>
        <p:txBody>
          <a:bodyPr/>
          <a:lstStyle/>
          <a:p>
            <a:r>
              <a:rPr lang="nl-NL" dirty="0" smtClean="0"/>
              <a:t>Resource data</a:t>
            </a:r>
          </a:p>
          <a:p>
            <a:r>
              <a:rPr lang="nl-NL" dirty="0" smtClean="0"/>
              <a:t>Resource </a:t>
            </a:r>
            <a:r>
              <a:rPr lang="nl-NL" dirty="0" err="1" smtClean="0"/>
              <a:t>id</a:t>
            </a:r>
            <a:endParaRPr lang="nl-NL" dirty="0" smtClean="0"/>
          </a:p>
          <a:p>
            <a:r>
              <a:rPr lang="nl-NL" dirty="0" smtClean="0"/>
              <a:t>Resource </a:t>
            </a:r>
            <a:r>
              <a:rPr lang="nl-NL" dirty="0" err="1" smtClean="0"/>
              <a:t>version</a:t>
            </a:r>
            <a:endParaRPr lang="nl-NL" dirty="0" smtClean="0"/>
          </a:p>
          <a:p>
            <a:endParaRPr lang="nl-NL" dirty="0"/>
          </a:p>
          <a:p>
            <a:r>
              <a:rPr lang="nl-NL" dirty="0" smtClean="0"/>
              <a:t>Last update date</a:t>
            </a:r>
          </a:p>
          <a:p>
            <a:r>
              <a:rPr lang="en-US" dirty="0" smtClean="0"/>
              <a:t>Tags</a:t>
            </a:r>
            <a:endParaRPr lang="nl-NL" dirty="0"/>
          </a:p>
        </p:txBody>
      </p:sp>
      <p:sp>
        <p:nvSpPr>
          <p:cNvPr id="7" name="Content Placeholder 6"/>
          <p:cNvSpPr>
            <a:spLocks noGrp="1"/>
          </p:cNvSpPr>
          <p:nvPr>
            <p:ph sz="half" idx="2"/>
          </p:nvPr>
        </p:nvSpPr>
        <p:spPr>
          <a:xfrm>
            <a:off x="4495800" y="2362200"/>
            <a:ext cx="4114800" cy="2667000"/>
          </a:xfrm>
        </p:spPr>
        <p:txBody>
          <a:bodyPr/>
          <a:lstStyle/>
          <a:p>
            <a:r>
              <a:rPr lang="nl-NL" dirty="0" smtClean="0"/>
              <a:t>http body</a:t>
            </a:r>
          </a:p>
          <a:p>
            <a:r>
              <a:rPr lang="nl-NL" dirty="0" err="1" smtClean="0"/>
              <a:t>Url</a:t>
            </a:r>
            <a:endParaRPr lang="nl-NL" dirty="0" smtClean="0"/>
          </a:p>
          <a:p>
            <a:r>
              <a:rPr lang="nl-NL" dirty="0" smtClean="0"/>
              <a:t>Content-</a:t>
            </a:r>
            <a:r>
              <a:rPr lang="nl-NL" dirty="0" err="1" smtClean="0"/>
              <a:t>Location</a:t>
            </a:r>
            <a:r>
              <a:rPr lang="nl-NL" dirty="0" smtClean="0"/>
              <a:t> header</a:t>
            </a:r>
          </a:p>
          <a:p>
            <a:r>
              <a:rPr lang="nl-NL" dirty="0" smtClean="0"/>
              <a:t>Last-</a:t>
            </a:r>
            <a:r>
              <a:rPr lang="nl-NL" dirty="0" err="1" smtClean="0"/>
              <a:t>Modified</a:t>
            </a:r>
            <a:r>
              <a:rPr lang="nl-NL" dirty="0" smtClean="0"/>
              <a:t> header</a:t>
            </a:r>
          </a:p>
          <a:p>
            <a:r>
              <a:rPr lang="en-US" dirty="0" smtClean="0"/>
              <a:t>Category header</a:t>
            </a:r>
            <a:endParaRPr lang="nl-NL" dirty="0"/>
          </a:p>
        </p:txBody>
      </p:sp>
    </p:spTree>
    <p:extLst>
      <p:ext uri="{BB962C8B-B14F-4D97-AF65-F5344CB8AC3E}">
        <p14:creationId xmlns:p14="http://schemas.microsoft.com/office/powerpoint/2010/main" val="3853508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51</a:t>
            </a:fld>
            <a:endParaRPr lang="en-US"/>
          </a:p>
        </p:txBody>
      </p:sp>
    </p:spTree>
    <p:extLst>
      <p:ext uri="{BB962C8B-B14F-4D97-AF65-F5344CB8AC3E}">
        <p14:creationId xmlns:p14="http://schemas.microsoft.com/office/powerpoint/2010/main" val="7286775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6" name="Left Brace 5"/>
          <p:cNvSpPr/>
          <p:nvPr/>
        </p:nvSpPr>
        <p:spPr bwMode="auto">
          <a:xfrm rot="5400000">
            <a:off x="3695701"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568395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6754038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Tree>
    <p:extLst>
      <p:ext uri="{BB962C8B-B14F-4D97-AF65-F5344CB8AC3E}">
        <p14:creationId xmlns:p14="http://schemas.microsoft.com/office/powerpoint/2010/main" val="18651861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p14="http://schemas.microsoft.com/office/powerpoint/2010/main" val="2571580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a:t>
            </a:r>
            <a:endParaRPr lang="nl-NL"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82276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nl-NL"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2873360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Mapping</a:t>
            </a:r>
            <a:r>
              <a:rPr lang="nl-NL" dirty="0" smtClean="0"/>
              <a:t> </a:t>
            </a:r>
            <a:r>
              <a:rPr lang="nl-NL" dirty="0" err="1" smtClean="0"/>
              <a:t>to</a:t>
            </a:r>
            <a:r>
              <a:rPr lang="nl-NL" dirty="0" smtClean="0"/>
              <a:t> </a:t>
            </a:r>
            <a:r>
              <a:rPr lang="nl-NL" dirty="0" err="1" smtClean="0"/>
              <a:t>verbs</a:t>
            </a:r>
            <a:endParaRPr lang="nl-NL" dirty="0"/>
          </a:p>
        </p:txBody>
      </p:sp>
      <p:sp>
        <p:nvSpPr>
          <p:cNvPr id="3" name="Content Placeholder 2"/>
          <p:cNvSpPr>
            <a:spLocks noGrp="1"/>
          </p:cNvSpPr>
          <p:nvPr>
            <p:ph idx="1"/>
          </p:nvPr>
        </p:nvSpPr>
        <p:spPr/>
        <p:txBody>
          <a:bodyPr/>
          <a:lstStyle/>
          <a:p>
            <a:r>
              <a:rPr lang="en-US" sz="1800" b="1" dirty="0"/>
              <a:t>create 2.1.10 </a:t>
            </a:r>
          </a:p>
          <a:p>
            <a:r>
              <a:rPr lang="en-US" dirty="0">
                <a:latin typeface="+mj-lt"/>
              </a:rPr>
              <a:t>The create interaction creates a new resource in a server assigned location. </a:t>
            </a:r>
            <a:r>
              <a:rPr lang="en-US" dirty="0" smtClean="0">
                <a:latin typeface="+mj-lt"/>
              </a:rPr>
              <a:t>The </a:t>
            </a:r>
            <a:r>
              <a:rPr lang="en-US" dirty="0">
                <a:latin typeface="+mj-lt"/>
              </a:rPr>
              <a:t>create interaction is performed by an HTTP POST operation as shown: </a:t>
            </a:r>
          </a:p>
          <a:p>
            <a:r>
              <a:rPr lang="en-US" dirty="0" smtClean="0"/>
              <a:t>	POST </a:t>
            </a:r>
            <a:r>
              <a:rPr lang="en-US" dirty="0"/>
              <a:t>[service-</a:t>
            </a:r>
            <a:r>
              <a:rPr lang="en-US" dirty="0" err="1"/>
              <a:t>url</a:t>
            </a:r>
            <a:r>
              <a:rPr lang="en-US" dirty="0"/>
              <a:t>]/[</a:t>
            </a:r>
            <a:r>
              <a:rPr lang="en-US" dirty="0" err="1"/>
              <a:t>resourcetype</a:t>
            </a:r>
            <a:r>
              <a:rPr lang="en-US" dirty="0"/>
              <a:t>] (?_format=</a:t>
            </a:r>
            <a:r>
              <a:rPr lang="en-US" dirty="0" err="1"/>
              <a:t>mimeType</a:t>
            </a:r>
            <a:r>
              <a:rPr lang="en-US" dirty="0"/>
              <a:t>) </a:t>
            </a:r>
          </a:p>
          <a:p>
            <a:r>
              <a:rPr lang="en-US" sz="1800" b="1" dirty="0" smtClean="0"/>
              <a:t>read </a:t>
            </a:r>
            <a:r>
              <a:rPr lang="en-US" sz="1800" b="1" dirty="0"/>
              <a:t>2.1.6 </a:t>
            </a:r>
          </a:p>
          <a:p>
            <a:r>
              <a:rPr lang="en-US" dirty="0">
                <a:latin typeface="+mj-lt"/>
              </a:rPr>
              <a:t>The read interaction accesses the current contents of a resource. The interaction is performed by an HTTP GET operation as shown: </a:t>
            </a:r>
          </a:p>
          <a:p>
            <a:r>
              <a:rPr lang="en-US" dirty="0" smtClean="0"/>
              <a:t>	GET </a:t>
            </a:r>
            <a:r>
              <a:rPr lang="en-US" dirty="0"/>
              <a:t>[service-</a:t>
            </a:r>
            <a:r>
              <a:rPr lang="en-US" dirty="0" err="1"/>
              <a:t>url</a:t>
            </a:r>
            <a:r>
              <a:rPr lang="en-US" dirty="0"/>
              <a:t>]/[</a:t>
            </a:r>
            <a:r>
              <a:rPr lang="en-US" dirty="0" err="1"/>
              <a:t>resourcetype</a:t>
            </a:r>
            <a:r>
              <a:rPr lang="en-US" dirty="0" smtClean="0"/>
              <a:t>]/{id</a:t>
            </a:r>
            <a:r>
              <a:rPr lang="en-US" dirty="0"/>
              <a:t>} (?_format=</a:t>
            </a:r>
            <a:r>
              <a:rPr lang="en-US" dirty="0" err="1"/>
              <a:t>mimeType</a:t>
            </a:r>
            <a:r>
              <a:rPr lang="en-US" dirty="0"/>
              <a:t>) </a:t>
            </a:r>
            <a:endParaRPr lang="en-US" dirty="0" smtClean="0"/>
          </a:p>
          <a:p>
            <a:r>
              <a:rPr lang="en-US" sz="1800" b="1" dirty="0" smtClean="0"/>
              <a:t>update </a:t>
            </a:r>
            <a:r>
              <a:rPr lang="en-US" sz="1800" b="1" dirty="0"/>
              <a:t>2.1.8 </a:t>
            </a:r>
          </a:p>
          <a:p>
            <a:r>
              <a:rPr lang="en-US" dirty="0">
                <a:latin typeface="+mj-lt"/>
              </a:rPr>
              <a:t>The update interaction creates a new current version for an existing resource or creates a new resource if no resource already exists for the given id. The update interaction is </a:t>
            </a:r>
            <a:r>
              <a:rPr lang="en-US" dirty="0" smtClean="0">
                <a:latin typeface="+mj-lt"/>
              </a:rPr>
              <a:t>performed </a:t>
            </a:r>
            <a:r>
              <a:rPr lang="en-US" dirty="0">
                <a:latin typeface="+mj-lt"/>
              </a:rPr>
              <a:t>by an HTTP PUT operation as shown: </a:t>
            </a:r>
          </a:p>
          <a:p>
            <a:r>
              <a:rPr lang="en-US" dirty="0" smtClean="0"/>
              <a:t>	PUT </a:t>
            </a:r>
            <a:r>
              <a:rPr lang="en-US" dirty="0"/>
              <a:t>[service-</a:t>
            </a:r>
            <a:r>
              <a:rPr lang="en-US" dirty="0" err="1"/>
              <a:t>url</a:t>
            </a:r>
            <a:r>
              <a:rPr lang="en-US" dirty="0"/>
              <a:t>]/[</a:t>
            </a:r>
            <a:r>
              <a:rPr lang="en-US" dirty="0" err="1"/>
              <a:t>resourcetype</a:t>
            </a:r>
            <a:r>
              <a:rPr lang="en-US" dirty="0" smtClean="0"/>
              <a:t>]/{id</a:t>
            </a:r>
            <a:r>
              <a:rPr lang="en-US" dirty="0"/>
              <a:t>} (?_format=</a:t>
            </a:r>
            <a:r>
              <a:rPr lang="en-US" dirty="0" err="1"/>
              <a:t>mimeType</a:t>
            </a:r>
            <a:r>
              <a:rPr lang="en-US" dirty="0"/>
              <a:t>) </a:t>
            </a:r>
            <a:endParaRPr lang="en-US" dirty="0" smtClean="0"/>
          </a:p>
          <a:p>
            <a:r>
              <a:rPr lang="en-US" sz="1800" b="1" dirty="0" smtClean="0"/>
              <a:t>delete </a:t>
            </a:r>
            <a:r>
              <a:rPr lang="en-US" sz="1800" b="1" dirty="0"/>
              <a:t>2.1.9 </a:t>
            </a:r>
          </a:p>
          <a:p>
            <a:r>
              <a:rPr lang="en-US" dirty="0">
                <a:latin typeface="+mj-lt"/>
              </a:rPr>
              <a:t>The delete interaction removes an existing resource. The interaction is performed by an HTTP DELETE operation as shown: </a:t>
            </a:r>
          </a:p>
          <a:p>
            <a:r>
              <a:rPr lang="en-US" dirty="0" smtClean="0"/>
              <a:t>	DELETE </a:t>
            </a:r>
            <a:r>
              <a:rPr lang="en-US" dirty="0"/>
              <a:t>[service-</a:t>
            </a:r>
            <a:r>
              <a:rPr lang="en-US" dirty="0" err="1"/>
              <a:t>url</a:t>
            </a:r>
            <a:r>
              <a:rPr lang="en-US" dirty="0"/>
              <a:t>]/[</a:t>
            </a:r>
            <a:r>
              <a:rPr lang="en-US" dirty="0" err="1"/>
              <a:t>resourcetype</a:t>
            </a:r>
            <a:r>
              <a:rPr lang="en-US" dirty="0" smtClean="0"/>
              <a:t>]/{id</a:t>
            </a:r>
            <a:r>
              <a:rPr lang="en-US" dirty="0"/>
              <a:t>} </a:t>
            </a:r>
            <a:endParaRPr lang="nl-NL" dirty="0"/>
          </a:p>
        </p:txBody>
      </p:sp>
    </p:spTree>
    <p:extLst>
      <p:ext uri="{BB962C8B-B14F-4D97-AF65-F5344CB8AC3E}">
        <p14:creationId xmlns:p14="http://schemas.microsoft.com/office/powerpoint/2010/main" val="9563288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http://server.org/fhir/Patient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Tree>
    <p:extLst>
      <p:ext uri="{BB962C8B-B14F-4D97-AF65-F5344CB8AC3E}">
        <p14:creationId xmlns:p14="http://schemas.microsoft.com/office/powerpoint/2010/main" val="2086415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perspective?</a:t>
            </a:r>
            <a:endParaRPr lang="en-US" dirty="0"/>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29000" y="1831441"/>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4079803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Tree>
    <p:extLst>
      <p:ext uri="{BB962C8B-B14F-4D97-AF65-F5344CB8AC3E}">
        <p14:creationId xmlns:p14="http://schemas.microsoft.com/office/powerpoint/2010/main" val="26575873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Server returns 201 and resource gets created at that location</a:t>
            </a:r>
            <a:br>
              <a:rPr lang="en-US" dirty="0" smtClean="0"/>
            </a:br>
            <a:r>
              <a:rPr lang="en-US" dirty="0" smtClean="0"/>
              <a:t>	</a:t>
            </a:r>
            <a:r>
              <a:rPr lang="en-US" dirty="0" smtClean="0">
                <a:sym typeface="Wingdings"/>
              </a:rPr>
              <a:t></a:t>
            </a:r>
            <a:r>
              <a:rPr lang="en-US" dirty="0" smtClean="0"/>
              <a:t> </a:t>
            </a:r>
            <a:r>
              <a:rPr lang="en-US" i="1" dirty="0" smtClean="0"/>
              <a:t>client determines resource’s id</a:t>
            </a:r>
            <a:r>
              <a:rPr lang="en-US" dirty="0" smtClean="0"/>
              <a:t>!</a:t>
            </a:r>
          </a:p>
          <a:p>
            <a:r>
              <a:rPr lang="en-US" dirty="0" smtClean="0"/>
              <a:t>If it does not: server returns 405 (Method not allowed)</a:t>
            </a:r>
          </a:p>
        </p:txBody>
      </p:sp>
    </p:spTree>
    <p:extLst>
      <p:ext uri="{BB962C8B-B14F-4D97-AF65-F5344CB8AC3E}">
        <p14:creationId xmlns:p14="http://schemas.microsoft.com/office/powerpoint/2010/main" val="31359364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Tree>
    <p:extLst>
      <p:ext uri="{BB962C8B-B14F-4D97-AF65-F5344CB8AC3E}">
        <p14:creationId xmlns:p14="http://schemas.microsoft.com/office/powerpoint/2010/main" val="37332358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Tree>
    <p:extLst>
      <p:ext uri="{BB962C8B-B14F-4D97-AF65-F5344CB8AC3E}">
        <p14:creationId xmlns:p14="http://schemas.microsoft.com/office/powerpoint/2010/main" val="770174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Version history - deletions</a:t>
            </a:r>
            <a:endParaRPr lang="en-US" dirty="0"/>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41739090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Version history - revival</a:t>
            </a:r>
            <a:endParaRPr lang="en-US" dirty="0"/>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20571138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Resources in code</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How resources are made into classes in the supplied reference implementations</a:t>
            </a:r>
            <a:endParaRPr lang="en-US" dirty="0"/>
          </a:p>
        </p:txBody>
      </p:sp>
    </p:spTree>
    <p:extLst>
      <p:ext uri="{BB962C8B-B14F-4D97-AF65-F5344CB8AC3E}">
        <p14:creationId xmlns:p14="http://schemas.microsoft.com/office/powerpoint/2010/main" val="26864498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a:t>
            </a:r>
            <a:r>
              <a:rPr lang="en-US" sz="2800" dirty="0" err="1" smtClean="0"/>
              <a:t>fhir</a:t>
            </a:r>
            <a:r>
              <a:rPr lang="en-US" sz="2800" dirty="0" smtClean="0"/>
              <a:t>-net-</a:t>
            </a:r>
            <a:r>
              <a:rPr lang="en-US" sz="2800" dirty="0" err="1" smtClean="0"/>
              <a:t>api</a:t>
            </a:r>
            <a:r>
              <a:rPr lang="en-US" sz="2800" dirty="0" smtClean="0"/>
              <a:t>”</a:t>
            </a:r>
            <a:endParaRPr lang="en-US" sz="2800" dirty="0"/>
          </a:p>
          <a:p>
            <a:endParaRPr lang="en-US" sz="2800" dirty="0"/>
          </a:p>
        </p:txBody>
      </p:sp>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Object Model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5" name="Picture 2" descr="UML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8590778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dirty="0" smtClean="0">
                <a:solidFill>
                  <a:srgbClr val="008000"/>
                </a:solidFill>
                <a:highlight>
                  <a:srgbClr val="FFFFFF"/>
                </a:highlight>
                <a:latin typeface="Consolas"/>
              </a:rPr>
              <a:t>// </a:t>
            </a:r>
            <a:r>
              <a:rPr lang="en-US" sz="1600" dirty="0">
                <a:solidFill>
                  <a:srgbClr val="008000"/>
                </a:solidFill>
                <a:highlight>
                  <a:srgbClr val="FFFFFF"/>
                </a:highlight>
                <a:latin typeface="Consolas"/>
              </a:rPr>
              <a:t>Create a file-based reader for Xml</a:t>
            </a:r>
            <a:endParaRPr lang="nl-NL" sz="1600" noProof="1" smtClean="0">
              <a:solidFill>
                <a:srgbClr val="2B91AF"/>
              </a:solidFill>
              <a:latin typeface="Consolas"/>
            </a:endParaRPr>
          </a:p>
          <a:p>
            <a:pPr marL="0" indent="0">
              <a:buNone/>
            </a:pPr>
            <a:r>
              <a:rPr lang="nl-NL" sz="1600" noProof="1" smtClean="0">
                <a:solidFill>
                  <a:srgbClr val="2B91AF"/>
                </a:solidFill>
                <a:latin typeface="Consolas"/>
              </a:rPr>
              <a:t>XmlReader</a:t>
            </a:r>
            <a:r>
              <a:rPr lang="nl-NL" sz="1600" noProof="1" smtClean="0">
                <a:solidFill>
                  <a:prstClr val="black"/>
                </a:solidFill>
                <a:latin typeface="Consolas"/>
              </a:rPr>
              <a:t> </a:t>
            </a:r>
            <a:r>
              <a:rPr lang="nl-NL" sz="1600" noProof="1">
                <a:solidFill>
                  <a:prstClr val="black"/>
                </a:solidFill>
                <a:latin typeface="Consolas"/>
              </a:rPr>
              <a:t>xr = </a:t>
            </a:r>
            <a:r>
              <a:rPr lang="nl-NL" sz="1600" noProof="1">
                <a:solidFill>
                  <a:srgbClr val="2B91AF"/>
                </a:solidFill>
                <a:latin typeface="Consolas"/>
              </a:rPr>
              <a:t>XmlReader</a:t>
            </a:r>
            <a:r>
              <a:rPr lang="nl-NL" sz="1600" noProof="1">
                <a:solidFill>
                  <a:prstClr val="black"/>
                </a:solidFill>
                <a:latin typeface="Consolas"/>
              </a:rPr>
              <a:t>.Create(</a:t>
            </a:r>
          </a:p>
          <a:p>
            <a:pPr marL="0" indent="0">
              <a:buNone/>
            </a:pPr>
            <a:r>
              <a:rPr lang="nl-NL" sz="1600" noProof="1">
                <a:solidFill>
                  <a:prstClr val="black"/>
                </a:solidFill>
                <a:latin typeface="Consolas"/>
              </a:rPr>
              <a:t>	</a:t>
            </a:r>
            <a:r>
              <a:rPr lang="nl-NL" sz="1600" noProof="1">
                <a:solidFill>
                  <a:srgbClr val="0000FF"/>
                </a:solidFill>
                <a:latin typeface="Consolas"/>
              </a:rPr>
              <a:t>new </a:t>
            </a:r>
            <a:r>
              <a:rPr lang="nl-NL" sz="1600" noProof="1">
                <a:solidFill>
                  <a:srgbClr val="2B91AF"/>
                </a:solidFill>
                <a:latin typeface="Consolas"/>
              </a:rPr>
              <a:t>StreamReader</a:t>
            </a:r>
            <a:r>
              <a:rPr lang="nl-NL" sz="1600" noProof="1">
                <a:solidFill>
                  <a:prstClr val="black"/>
                </a:solidFill>
                <a:latin typeface="Consolas"/>
              </a:rPr>
              <a:t>(</a:t>
            </a:r>
            <a:r>
              <a:rPr lang="nl-NL" sz="1600" noProof="1">
                <a:solidFill>
                  <a:srgbClr val="A31515"/>
                </a:solidFill>
                <a:latin typeface="Consolas"/>
              </a:rPr>
              <a:t>@"</a:t>
            </a:r>
            <a:r>
              <a:rPr lang="nl-NL" sz="1600" noProof="1" smtClean="0">
                <a:solidFill>
                  <a:srgbClr val="A31515"/>
                </a:solidFill>
                <a:latin typeface="Consolas"/>
              </a:rPr>
              <a:t>publish\observation-example.xml</a:t>
            </a:r>
            <a:r>
              <a:rPr lang="nl-NL" sz="1600" noProof="1">
                <a:solidFill>
                  <a:srgbClr val="A31515"/>
                </a:solidFill>
                <a:latin typeface="Consolas"/>
              </a:rPr>
              <a:t>"</a:t>
            </a:r>
            <a:r>
              <a:rPr lang="nl-NL" sz="1600" noProof="1">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nl-NL" sz="1600" noProof="1" smtClean="0">
              <a:solidFill>
                <a:srgbClr val="2B91AF"/>
              </a:solidFill>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obs = (</a:t>
            </a:r>
            <a:r>
              <a:rPr lang="nl-NL" sz="1600" noProof="1" smtClean="0">
                <a:solidFill>
                  <a:srgbClr val="2B91AF"/>
                </a:solidFill>
                <a:highlight>
                  <a:srgbClr val="FFFFFF"/>
                </a:highlight>
                <a:latin typeface="Consolas"/>
              </a:rPr>
              <a:t>Observation</a:t>
            </a:r>
            <a:r>
              <a:rPr lang="nl-NL" sz="1600" noProof="1" smtClean="0">
                <a:solidFill>
                  <a:srgbClr val="000000"/>
                </a:solidFill>
                <a:highlight>
                  <a:srgbClr val="FFFFFF"/>
                </a:highlight>
                <a:latin typeface="Consolas"/>
              </a:rPr>
              <a:t>)</a:t>
            </a:r>
            <a:r>
              <a:rPr lang="nl-NL" sz="1600" noProof="1" smtClean="0">
                <a:solidFill>
                  <a:srgbClr val="2B91AF"/>
                </a:solidFill>
                <a:highlight>
                  <a:srgbClr val="FFFFFF"/>
                </a:highlight>
                <a:latin typeface="Consolas"/>
              </a:rPr>
              <a:t>FhirParser</a:t>
            </a:r>
            <a:r>
              <a:rPr lang="nl-NL" sz="1600" noProof="1" smtClean="0">
                <a:solidFill>
                  <a:srgbClr val="000000"/>
                </a:solidFill>
                <a:highlight>
                  <a:srgbClr val="FFFFFF"/>
                </a:highlight>
                <a:latin typeface="Consolas"/>
              </a:rPr>
              <a:t>.ParseResource(xr);</a:t>
            </a:r>
          </a:p>
          <a:p>
            <a:pPr marL="0" indent="0">
              <a:buNone/>
            </a:pPr>
            <a:endParaRPr lang="nl-NL" sz="1600" noProof="1" smtClean="0">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Modify some fields of the observation</a:t>
            </a:r>
            <a:endParaRPr lang="nl-NL" sz="1600" b="1" noProof="1" smtClean="0">
              <a:solidFill>
                <a:srgbClr val="000000"/>
              </a:solidFill>
              <a:highlight>
                <a:srgbClr val="FFFFFF"/>
              </a:highlight>
              <a:latin typeface="Consolas"/>
            </a:endParaRPr>
          </a:p>
          <a:p>
            <a:pPr marL="0" indent="0">
              <a:buNone/>
            </a:pPr>
            <a:r>
              <a:rPr lang="nl-NL" sz="1600" noProof="1" smtClean="0">
                <a:solidFill>
                  <a:srgbClr val="000000"/>
                </a:solidFill>
                <a:highlight>
                  <a:srgbClr val="FFFFFF"/>
                </a:highlight>
                <a:latin typeface="Consolas"/>
              </a:rPr>
              <a:t>obs.Status = </a:t>
            </a:r>
            <a:r>
              <a:rPr lang="nl-NL" sz="1600" noProof="1" smtClean="0">
                <a:solidFill>
                  <a:srgbClr val="2B91AF"/>
                </a:solidFill>
                <a:highlight>
                  <a:srgbClr val="FFFFFF"/>
                </a:highlight>
                <a:latin typeface="Consolas"/>
              </a:rPr>
              <a:t>Observation.ObservationStatus</a:t>
            </a:r>
            <a:r>
              <a:rPr lang="nl-NL" sz="1600" noProof="1" smtClean="0">
                <a:solidFill>
                  <a:srgbClr val="000000"/>
                </a:solidFill>
                <a:highlight>
                  <a:srgbClr val="FFFFFF"/>
                </a:highlight>
                <a:latin typeface="Consolas"/>
              </a:rPr>
              <a:t>.Amended;</a:t>
            </a:r>
          </a:p>
          <a:p>
            <a:pPr marL="0" indent="0">
              <a:buNone/>
            </a:pPr>
            <a:r>
              <a:rPr lang="nl-NL" sz="1600" noProof="1" smtClean="0">
                <a:solidFill>
                  <a:srgbClr val="000000"/>
                </a:solidFill>
                <a:highlight>
                  <a:srgbClr val="FFFFFF"/>
                </a:highlight>
                <a:latin typeface="Consolas"/>
              </a:rPr>
              <a:t>obs.Value = </a:t>
            </a:r>
            <a:r>
              <a:rPr lang="nl-NL" sz="1600" noProof="1" smtClean="0">
                <a:solidFill>
                  <a:srgbClr val="0000FF"/>
                </a:solidFill>
                <a:highlight>
                  <a:srgbClr val="FFFFFF"/>
                </a:highlight>
                <a:latin typeface="Consolas"/>
              </a:rPr>
              <a:t>new</a:t>
            </a:r>
            <a:r>
              <a:rPr lang="nl-NL" sz="1600" noProof="1" smtClean="0">
                <a:solidFill>
                  <a:srgbClr val="000000"/>
                </a:solidFill>
                <a:highlight>
                  <a:srgbClr val="FFFFFF"/>
                </a:highlight>
                <a:latin typeface="Consolas"/>
              </a:rPr>
              <a:t> </a:t>
            </a:r>
            <a:r>
              <a:rPr lang="nl-NL" sz="1600" noProof="1" smtClean="0">
                <a:solidFill>
                  <a:srgbClr val="2B91AF"/>
                </a:solidFill>
                <a:highlight>
                  <a:srgbClr val="FFFFFF"/>
                </a:highlight>
                <a:latin typeface="Consolas"/>
              </a:rPr>
              <a:t>Quantity</a:t>
            </a:r>
            <a:r>
              <a:rPr lang="nl-NL" sz="1600" noProof="1" smtClean="0">
                <a:solidFill>
                  <a:srgbClr val="000000"/>
                </a:solidFill>
                <a:highlight>
                  <a:srgbClr val="FFFFFF"/>
                </a:highlight>
                <a:latin typeface="Consolas"/>
              </a:rPr>
              <a:t>() { Value = 40, Units = </a:t>
            </a:r>
            <a:r>
              <a:rPr lang="nl-NL" sz="1600" noProof="1" smtClean="0">
                <a:solidFill>
                  <a:srgbClr val="A31515"/>
                </a:solidFill>
                <a:highlight>
                  <a:srgbClr val="FFFFFF"/>
                </a:highlight>
                <a:latin typeface="Consolas"/>
              </a:rPr>
              <a:t>"g"</a:t>
            </a:r>
            <a:r>
              <a:rPr lang="nl-NL" sz="1600" noProof="1" smtClean="0">
                <a:solidFill>
                  <a:srgbClr val="000000"/>
                </a:solidFill>
                <a:highlight>
                  <a:srgbClr val="FFFFFF"/>
                </a:highlight>
                <a:latin typeface="Consolas"/>
              </a:rPr>
              <a:t> };</a:t>
            </a:r>
          </a:p>
          <a:p>
            <a:pPr marL="0" indent="0">
              <a:buNone/>
            </a:pPr>
            <a:endParaRPr lang="nl-NL"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Serialize the in-memory observation to </a:t>
            </a:r>
            <a:r>
              <a:rPr lang="en-US" sz="1600" dirty="0" err="1" smtClean="0">
                <a:solidFill>
                  <a:srgbClr val="008000"/>
                </a:solidFill>
                <a:highlight>
                  <a:srgbClr val="FFFFFF"/>
                </a:highlight>
                <a:latin typeface="Consolas"/>
              </a:rPr>
              <a:t>Json</a:t>
            </a:r>
            <a:endParaRPr lang="nl-NL" sz="1600" b="1" noProof="1">
              <a:solidFill>
                <a:srgbClr val="000000"/>
              </a:solidFill>
              <a:highlight>
                <a:srgbClr val="FFFFFF"/>
              </a:highlight>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jsonText = </a:t>
            </a:r>
            <a:r>
              <a:rPr lang="nl-NL" sz="1600" noProof="1" smtClean="0">
                <a:solidFill>
                  <a:srgbClr val="2B91AF"/>
                </a:solidFill>
                <a:highlight>
                  <a:srgbClr val="FFFFFF"/>
                </a:highlight>
                <a:latin typeface="Consolas"/>
              </a:rPr>
              <a:t>FhirSerializer</a:t>
            </a:r>
            <a:r>
              <a:rPr lang="nl-NL" sz="1600" noProof="1" smtClean="0">
                <a:solidFill>
                  <a:srgbClr val="000000"/>
                </a:solidFill>
                <a:highlight>
                  <a:srgbClr val="FFFFFF"/>
                </a:highlight>
                <a:latin typeface="Consolas"/>
              </a:rPr>
              <a:t>.SerializeResourceToJson(obs);</a:t>
            </a:r>
          </a:p>
          <a:p>
            <a:pPr marL="0" indent="0">
              <a:buNone/>
            </a:pPr>
            <a:endParaRPr lang="nl-NL" sz="1600" noProof="1">
              <a:solidFill>
                <a:srgbClr val="000000"/>
              </a:solidFill>
              <a:highlight>
                <a:srgbClr val="FFFFFF"/>
              </a:highlight>
              <a:latin typeface="Consolas"/>
            </a:endParaRPr>
          </a:p>
        </p:txBody>
      </p:sp>
    </p:spTree>
    <p:extLst>
      <p:ext uri="{BB962C8B-B14F-4D97-AF65-F5344CB8AC3E}">
        <p14:creationId xmlns:p14="http://schemas.microsoft.com/office/powerpoint/2010/main" val="2570574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Deconstructing FHIR</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Looking at FHIR data modeling concepts from a software engineering perspective</a:t>
            </a:r>
            <a:endParaRPr lang="en-US" dirty="0"/>
          </a:p>
        </p:txBody>
      </p:sp>
    </p:spTree>
    <p:extLst>
      <p:ext uri="{BB962C8B-B14F-4D97-AF65-F5344CB8AC3E}">
        <p14:creationId xmlns:p14="http://schemas.microsoft.com/office/powerpoint/2010/main" val="36840782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32761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Using FHIR Client in C#</a:t>
            </a:r>
            <a:endParaRPr lang="nl-NL" dirty="0"/>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439531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nl-NL" dirty="0"/>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p14="http://schemas.microsoft.com/office/powerpoint/2010/main" val="28474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BUNDLES</a:t>
            </a:r>
            <a:endParaRPr lang="en-US" dirty="0"/>
          </a:p>
        </p:txBody>
      </p:sp>
      <p:sp>
        <p:nvSpPr>
          <p:cNvPr id="2051" name="Rectangle 3"/>
          <p:cNvSpPr>
            <a:spLocks noGrp="1" noChangeArrowheads="1"/>
          </p:cNvSpPr>
          <p:nvPr>
            <p:ph type="body" idx="1"/>
          </p:nvPr>
        </p:nvSpPr>
        <p:spPr/>
        <p:txBody>
          <a:bodyPr/>
          <a:lstStyle/>
          <a:p>
            <a:r>
              <a:rPr lang="en-US" dirty="0" smtClean="0"/>
              <a:t>How FHIR uses Atom to communicate sets of resources</a:t>
            </a:r>
            <a:endParaRPr lang="en-US" dirty="0"/>
          </a:p>
        </p:txBody>
      </p:sp>
    </p:spTree>
    <p:extLst>
      <p:ext uri="{BB962C8B-B14F-4D97-AF65-F5344CB8AC3E}">
        <p14:creationId xmlns:p14="http://schemas.microsoft.com/office/powerpoint/2010/main" val="35424820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smtClean="0"/>
              <a:t>Communicating</a:t>
            </a:r>
            <a:r>
              <a:rPr lang="nl-NL" dirty="0" smtClean="0"/>
              <a:t> </a:t>
            </a:r>
            <a:r>
              <a:rPr lang="nl-NL" dirty="0" err="1" smtClean="0"/>
              <a:t>lists</a:t>
            </a:r>
            <a:endParaRPr lang="nl-NL" dirty="0"/>
          </a:p>
        </p:txBody>
      </p:sp>
      <p:sp>
        <p:nvSpPr>
          <p:cNvPr id="7" name="Content Placeholder 6"/>
          <p:cNvSpPr>
            <a:spLocks noGrp="1"/>
          </p:cNvSpPr>
          <p:nvPr>
            <p:ph idx="1"/>
          </p:nvPr>
        </p:nvSpPr>
        <p:spPr/>
        <p:txBody>
          <a:bodyPr/>
          <a:lstStyle/>
          <a:p>
            <a:r>
              <a:rPr lang="en-US" dirty="0" smtClean="0"/>
              <a:t>We </a:t>
            </a:r>
            <a:r>
              <a:rPr lang="en-US" dirty="0"/>
              <a:t>need to communicate </a:t>
            </a:r>
            <a:r>
              <a:rPr lang="en-US" dirty="0" smtClean="0"/>
              <a:t>lists of Resources</a:t>
            </a:r>
          </a:p>
          <a:p>
            <a:pPr lvl="1"/>
            <a:r>
              <a:rPr lang="en-US" dirty="0" smtClean="0"/>
              <a:t>Search </a:t>
            </a:r>
            <a:r>
              <a:rPr lang="en-US" dirty="0"/>
              <a:t>result</a:t>
            </a:r>
          </a:p>
          <a:p>
            <a:pPr lvl="1"/>
            <a:r>
              <a:rPr lang="en-US" dirty="0"/>
              <a:t>History</a:t>
            </a:r>
          </a:p>
          <a:p>
            <a:pPr lvl="1"/>
            <a:r>
              <a:rPr lang="en-US" dirty="0"/>
              <a:t>Documents or messages</a:t>
            </a:r>
          </a:p>
          <a:p>
            <a:pPr lvl="1"/>
            <a:r>
              <a:rPr lang="en-US" dirty="0"/>
              <a:t>Multiple-resource inserts (“batches”)</a:t>
            </a:r>
          </a:p>
          <a:p>
            <a:r>
              <a:rPr lang="nl-NL" dirty="0" err="1" smtClean="0"/>
              <a:t>So</a:t>
            </a:r>
            <a:r>
              <a:rPr lang="nl-NL" dirty="0" smtClean="0"/>
              <a:t>, we </a:t>
            </a:r>
            <a:r>
              <a:rPr lang="nl-NL" dirty="0" err="1" smtClean="0"/>
              <a:t>need</a:t>
            </a:r>
            <a:r>
              <a:rPr lang="nl-NL" dirty="0" smtClean="0"/>
              <a:t> </a:t>
            </a:r>
            <a:r>
              <a:rPr lang="nl-NL" dirty="0" err="1" smtClean="0"/>
              <a:t>an</a:t>
            </a:r>
            <a:r>
              <a:rPr lang="nl-NL" dirty="0" smtClean="0"/>
              <a:t> </a:t>
            </a:r>
            <a:r>
              <a:rPr lang="nl-NL" dirty="0" err="1" smtClean="0"/>
              <a:t>industry</a:t>
            </a:r>
            <a:r>
              <a:rPr lang="nl-NL" dirty="0" smtClean="0"/>
              <a:t>-standard </a:t>
            </a:r>
            <a:r>
              <a:rPr lang="nl-NL" dirty="0" err="1" smtClean="0"/>
              <a:t>to</a:t>
            </a:r>
            <a:r>
              <a:rPr lang="nl-NL" dirty="0" smtClean="0"/>
              <a:t> </a:t>
            </a:r>
            <a:r>
              <a:rPr lang="nl-NL" dirty="0" err="1" smtClean="0"/>
              <a:t>represent</a:t>
            </a:r>
            <a:r>
              <a:rPr lang="nl-NL" dirty="0" smtClean="0"/>
              <a:t> </a:t>
            </a:r>
            <a:r>
              <a:rPr lang="nl-NL" dirty="0" err="1" smtClean="0"/>
              <a:t>lists</a:t>
            </a:r>
            <a:r>
              <a:rPr lang="nl-NL" dirty="0" smtClean="0"/>
              <a:t>, </a:t>
            </a:r>
            <a:r>
              <a:rPr lang="nl-NL" b="1" dirty="0" err="1" smtClean="0"/>
              <a:t>and</a:t>
            </a:r>
            <a:r>
              <a:rPr lang="nl-NL" b="1" dirty="0" smtClean="0"/>
              <a:t> a </a:t>
            </a:r>
            <a:r>
              <a:rPr lang="nl-NL" b="1" dirty="0" err="1" smtClean="0"/>
              <a:t>place</a:t>
            </a:r>
            <a:r>
              <a:rPr lang="nl-NL" b="1" dirty="0" smtClean="0"/>
              <a:t> </a:t>
            </a:r>
            <a:r>
              <a:rPr lang="nl-NL" b="1" dirty="0" err="1" smtClean="0"/>
              <a:t>to</a:t>
            </a:r>
            <a:r>
              <a:rPr lang="nl-NL" b="1" dirty="0" smtClean="0"/>
              <a:t> put </a:t>
            </a:r>
            <a:r>
              <a:rPr lang="nl-NL" b="1" dirty="0" err="1" smtClean="0"/>
              <a:t>our</a:t>
            </a:r>
            <a:r>
              <a:rPr lang="nl-NL" b="1" dirty="0" smtClean="0"/>
              <a:t> </a:t>
            </a:r>
            <a:r>
              <a:rPr lang="nl-NL" b="1" dirty="0" err="1" smtClean="0"/>
              <a:t>metadata</a:t>
            </a:r>
            <a:endParaRPr lang="nl-NL" b="1" dirty="0"/>
          </a:p>
        </p:txBody>
      </p:sp>
    </p:spTree>
    <p:extLst>
      <p:ext uri="{BB962C8B-B14F-4D97-AF65-F5344CB8AC3E}">
        <p14:creationId xmlns:p14="http://schemas.microsoft.com/office/powerpoint/2010/main" val="26304145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bwMode="auto">
          <a:xfrm>
            <a:off x="324000" y="331200"/>
            <a:ext cx="655272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nl-NL" kern="0" dirty="0" smtClean="0"/>
              <a:t>Bundle</a:t>
            </a:r>
            <a:endParaRPr lang="nl-NL" kern="0" dirty="0"/>
          </a:p>
        </p:txBody>
      </p:sp>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2" name="Title 1"/>
          <p:cNvSpPr>
            <a:spLocks noGrp="1"/>
          </p:cNvSpPr>
          <p:nvPr>
            <p:ph type="title"/>
          </p:nvPr>
        </p:nvSpPr>
        <p:spPr/>
        <p:txBody>
          <a:bodyPr/>
          <a:lstStyle/>
          <a:p>
            <a:r>
              <a:rPr lang="nl-NL" dirty="0" smtClean="0"/>
              <a:t>Resource</a:t>
            </a:r>
            <a:endParaRPr lang="nl-NL" dirty="0"/>
          </a:p>
        </p:txBody>
      </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grpSp>
        <p:nvGrpSpPr>
          <p:cNvPr id="3" name="Group 2"/>
          <p:cNvGrpSpPr/>
          <p:nvPr/>
        </p:nvGrpSpPr>
        <p:grpSpPr>
          <a:xfrm>
            <a:off x="-345456" y="1282702"/>
            <a:ext cx="8398197" cy="5270498"/>
            <a:chOff x="-345456" y="1282702"/>
            <a:chExt cx="8398197" cy="5270498"/>
          </a:xfrm>
        </p:grpSpPr>
        <p:pic>
          <p:nvPicPr>
            <p:cNvPr id="20" name="Content Placeholder 26"/>
            <p:cNvPicPr>
              <a:picLocks noChangeAspect="1"/>
            </p:cNvPicPr>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bwMode="auto">
            <a:xfrm>
              <a:off x="228601" y="1282702"/>
              <a:ext cx="7824140" cy="524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ounded Rectangle 20"/>
            <p:cNvSpPr/>
            <p:nvPr/>
          </p:nvSpPr>
          <p:spPr bwMode="auto">
            <a:xfrm>
              <a:off x="-345456" y="1282702"/>
              <a:ext cx="8384556" cy="5270498"/>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2" name="Rectangle 10"/>
            <p:cNvSpPr/>
            <p:nvPr/>
          </p:nvSpPr>
          <p:spPr bwMode="auto">
            <a:xfrm>
              <a:off x="2133600" y="2219730"/>
              <a:ext cx="4179848" cy="319047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Bundle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TextBox 22"/>
            <p:cNvSpPr txBox="1"/>
            <p:nvPr/>
          </p:nvSpPr>
          <p:spPr>
            <a:xfrm>
              <a:off x="2895600" y="1752600"/>
              <a:ext cx="2202365" cy="369332"/>
            </a:xfrm>
            <a:prstGeom prst="rect">
              <a:avLst/>
            </a:prstGeom>
            <a:noFill/>
          </p:spPr>
          <p:txBody>
            <a:bodyPr wrap="square" rtlCol="0">
              <a:spAutoFit/>
            </a:bodyPr>
            <a:lstStyle/>
            <a:p>
              <a:r>
                <a:rPr lang="nl-NL" dirty="0" err="1" smtClean="0"/>
                <a:t>Metadata</a:t>
              </a:r>
              <a:endParaRPr lang="nl-NL" dirty="0"/>
            </a:p>
          </p:txBody>
        </p:sp>
      </p:grpSp>
      <p:pic>
        <p:nvPicPr>
          <p:cNvPr id="16" name="Content Placeholder 26"/>
          <p:cNvPicPr>
            <a:picLocks noChangeAspect="1"/>
          </p:cNvPicPr>
          <p:nvPr/>
        </p:nvPicPr>
        <p:blipFill rotWithShape="1">
          <a:blip r:embed="rId4">
            <a:clrChange>
              <a:clrFrom>
                <a:srgbClr val="FFE074"/>
              </a:clrFrom>
              <a:clrTo>
                <a:srgbClr val="FFE074">
                  <a:alpha val="0"/>
                </a:srgbClr>
              </a:clrTo>
            </a:clrChange>
            <a:lum bright="70000" contrast="-70000"/>
            <a:extLst>
              <a:ext uri="{BEBA8EAE-BF5A-486C-A8C5-ECC9F3942E4B}">
                <a14:imgProps xmlns:a14="http://schemas.microsoft.com/office/drawing/2010/main">
                  <a14:imgLayer r:embed="rId3">
                    <a14:imgEffect>
                      <a14:backgroundRemoval t="2041" b="93878" l="2715" r="95023">
                        <a14:foregroundMark x1="40271" y1="2721" x2="40271" y2="2721"/>
                        <a14:foregroundMark x1="95023" y1="46259" x2="95023" y2="46259"/>
                        <a14:foregroundMark x1="62896" y1="88435" x2="62896" y2="88435"/>
                        <a14:foregroundMark x1="41176" y1="93878" x2="41176" y2="93878"/>
                        <a14:foregroundMark x1="2715" y1="45578" x2="2715" y2="45578"/>
                      </a14:backgroundRemoval>
                    </a14:imgEffect>
                    <a14:imgEffect>
                      <a14:brightnessContrast contrast="-40000"/>
                    </a14:imgEffect>
                  </a14:imgLayer>
                </a14:imgProps>
              </a:ext>
              <a:ext uri="{28A0092B-C50C-407E-A947-70E740481C1C}">
                <a14:useLocalDpi xmlns:a14="http://schemas.microsoft.com/office/drawing/2010/main" val="0"/>
              </a:ext>
            </a:extLst>
          </a:blip>
          <a:srcRect b="6183"/>
          <a:stretch/>
        </p:blipFill>
        <p:spPr bwMode="auto">
          <a:xfrm>
            <a:off x="3810000" y="2438400"/>
            <a:ext cx="2466761" cy="153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0"/>
          <p:cNvSpPr/>
          <p:nvPr/>
        </p:nvSpPr>
        <p:spPr bwMode="auto">
          <a:xfrm>
            <a:off x="4412636" y="2666184"/>
            <a:ext cx="1315447" cy="1004078"/>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8" name="Content Placeholder 26"/>
          <p:cNvPicPr>
            <a:picLocks noChangeAspect="1"/>
          </p:cNvPicPr>
          <p:nvPr/>
        </p:nvPicPr>
        <p:blipFill rotWithShape="1">
          <a:blip r:embed="rId4">
            <a:clrChange>
              <a:clrFrom>
                <a:srgbClr val="FFE074"/>
              </a:clrFrom>
              <a:clrTo>
                <a:srgbClr val="FFE074">
                  <a:alpha val="0"/>
                </a:srgbClr>
              </a:clrTo>
            </a:clrChange>
            <a:lum bright="70000" contrast="-70000"/>
            <a:extLst>
              <a:ext uri="{BEBA8EAE-BF5A-486C-A8C5-ECC9F3942E4B}">
                <a14:imgProps xmlns:a14="http://schemas.microsoft.com/office/drawing/2010/main">
                  <a14:imgLayer r:embed="rId3">
                    <a14:imgEffect>
                      <a14:backgroundRemoval t="2041" b="93878" l="2715" r="95023">
                        <a14:foregroundMark x1="40271" y1="2721" x2="40271" y2="2721"/>
                        <a14:foregroundMark x1="95023" y1="46259" x2="95023" y2="46259"/>
                        <a14:foregroundMark x1="62896" y1="88435" x2="62896" y2="88435"/>
                        <a14:foregroundMark x1="41176" y1="93878" x2="41176" y2="93878"/>
                        <a14:foregroundMark x1="2715" y1="45578" x2="2715" y2="45578"/>
                      </a14:backgroundRemoval>
                    </a14:imgEffect>
                    <a14:imgEffect>
                      <a14:brightnessContrast contrast="-40000"/>
                    </a14:imgEffect>
                  </a14:imgLayer>
                </a14:imgProps>
              </a:ext>
              <a:ext uri="{28A0092B-C50C-407E-A947-70E740481C1C}">
                <a14:useLocalDpi xmlns:a14="http://schemas.microsoft.com/office/drawing/2010/main" val="0"/>
              </a:ext>
            </a:extLst>
          </a:blip>
          <a:srcRect b="6183"/>
          <a:stretch/>
        </p:blipFill>
        <p:spPr bwMode="auto">
          <a:xfrm>
            <a:off x="3837605" y="3718462"/>
            <a:ext cx="2466761" cy="153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0"/>
          <p:cNvSpPr/>
          <p:nvPr/>
        </p:nvSpPr>
        <p:spPr bwMode="auto">
          <a:xfrm>
            <a:off x="4440241" y="3946246"/>
            <a:ext cx="1315447" cy="1004078"/>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32319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27"/>
                                        </p:tgtEl>
                                      </p:cBhvr>
                                      <p:by x="50000" y="50000"/>
                                    </p:animScale>
                                  </p:childTnLst>
                                </p:cTn>
                              </p:par>
                              <p:par>
                                <p:cTn id="7" presetID="6" presetClass="emph" presetSubtype="0" fill="hold" grpId="0" nodeType="withEffect">
                                  <p:stCondLst>
                                    <p:cond delay="0"/>
                                  </p:stCondLst>
                                  <p:childTnLst>
                                    <p:animScale>
                                      <p:cBhvr>
                                        <p:cTn id="8" dur="1000" fill="hold"/>
                                        <p:tgtEl>
                                          <p:spTgt spid="31"/>
                                        </p:tgtEl>
                                      </p:cBhvr>
                                      <p:by x="50000" y="50000"/>
                                    </p:animScale>
                                  </p:childTnLst>
                                </p:cTn>
                              </p:par>
                              <p:par>
                                <p:cTn id="9" presetID="6" presetClass="emph" presetSubtype="0" fill="hold" nodeType="withEffect">
                                  <p:stCondLst>
                                    <p:cond delay="0"/>
                                  </p:stCondLst>
                                  <p:childTnLst>
                                    <p:animScale>
                                      <p:cBhvr>
                                        <p:cTn id="10" dur="1000" fill="hold"/>
                                        <p:tgtEl>
                                          <p:spTgt spid="32"/>
                                        </p:tgtEl>
                                      </p:cBhvr>
                                      <p:by x="50000" y="50000"/>
                                    </p:animScale>
                                  </p:childTnLst>
                                </p:cTn>
                              </p:par>
                              <p:par>
                                <p:cTn id="11" presetID="10" presetClass="exit" presetSubtype="0" fill="hold" nodeType="withEffect">
                                  <p:stCondLst>
                                    <p:cond delay="0"/>
                                  </p:stCondLst>
                                  <p:childTnLst>
                                    <p:animEffect transition="out" filter="fade">
                                      <p:cBhvr>
                                        <p:cTn id="12" dur="1000"/>
                                        <p:tgtEl>
                                          <p:spTgt spid="27"/>
                                        </p:tgtEl>
                                      </p:cBhvr>
                                    </p:animEffect>
                                    <p:set>
                                      <p:cBhvr>
                                        <p:cTn id="13" dur="1" fill="hold">
                                          <p:stCondLst>
                                            <p:cond delay="999"/>
                                          </p:stCondLst>
                                        </p:cTn>
                                        <p:tgtEl>
                                          <p:spTgt spid="27"/>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1000"/>
                                        <p:tgtEl>
                                          <p:spTgt spid="31"/>
                                        </p:tgtEl>
                                      </p:cBhvr>
                                    </p:animEffect>
                                    <p:set>
                                      <p:cBhvr>
                                        <p:cTn id="16" dur="1" fill="hold">
                                          <p:stCondLst>
                                            <p:cond delay="999"/>
                                          </p:stCondLst>
                                        </p:cTn>
                                        <p:tgtEl>
                                          <p:spTgt spid="3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000"/>
                                        <p:tgtEl>
                                          <p:spTgt spid="32"/>
                                        </p:tgtEl>
                                      </p:cBhvr>
                                    </p:animEffect>
                                    <p:set>
                                      <p:cBhvr>
                                        <p:cTn id="19" dur="1" fill="hold">
                                          <p:stCondLst>
                                            <p:cond delay="999"/>
                                          </p:stCondLst>
                                        </p:cTn>
                                        <p:tgtEl>
                                          <p:spTgt spid="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33"/>
                                        </p:tgtEl>
                                      </p:cBhvr>
                                    </p:animEffect>
                                    <p:set>
                                      <p:cBhvr>
                                        <p:cTn id="22" dur="1" fill="hold">
                                          <p:stCondLst>
                                            <p:cond delay="999"/>
                                          </p:stCondLst>
                                        </p:cTn>
                                        <p:tgtEl>
                                          <p:spTgt spid="33"/>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xit" presetSubtype="0" fill="hold" grpId="0"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animBg="1"/>
      <p:bldP spid="31" grpId="1" animBg="1"/>
      <p:bldP spid="2" grpId="0"/>
      <p:bldP spid="33" grpId="0"/>
      <p:bldP spid="17"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endParaRPr lang="en-US" dirty="0"/>
          </a:p>
          <a:p>
            <a:r>
              <a:rPr lang="en-US" dirty="0" smtClean="0"/>
              <a:t>Poll-based protocol for keeping up-to-date with newsfeeds (RSS and Atom)</a:t>
            </a:r>
          </a:p>
          <a:p>
            <a:endParaRPr lang="en-US" dirty="0"/>
          </a:p>
          <a:p>
            <a:r>
              <a:rPr lang="en-US" dirty="0" smtClean="0"/>
              <a:t>You can “subscribe” to a FHIR feed and get updates</a:t>
            </a:r>
          </a:p>
        </p:txBody>
      </p:sp>
    </p:spTree>
    <p:extLst>
      <p:ext uri="{BB962C8B-B14F-4D97-AF65-F5344CB8AC3E}">
        <p14:creationId xmlns:p14="http://schemas.microsoft.com/office/powerpoint/2010/main" val="34591999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6906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Bundle</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9724"/>
            <a:ext cx="7960980"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2055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152400" y="1741714"/>
            <a:ext cx="8915400" cy="4789715"/>
          </a:xfrm>
        </p:spPr>
      </p:pic>
      <p:sp>
        <p:nvSpPr>
          <p:cNvPr id="31" name="Rounded Rectangle 30"/>
          <p:cNvSpPr/>
          <p:nvPr/>
        </p:nvSpPr>
        <p:spPr bwMode="auto">
          <a:xfrm>
            <a:off x="248080" y="1705335"/>
            <a:ext cx="8667319"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smtClean="0"/>
              <a:t>Resource </a:t>
            </a:r>
            <a:r>
              <a:rPr lang="nl-NL" dirty="0" err="1" smtClean="0"/>
              <a:t>metadata</a:t>
            </a:r>
            <a:endParaRPr lang="nl-NL" dirty="0"/>
          </a:p>
        </p:txBody>
      </p:sp>
      <p:sp>
        <p:nvSpPr>
          <p:cNvPr id="33" name="TextBox 32"/>
          <p:cNvSpPr txBox="1"/>
          <p:nvPr/>
        </p:nvSpPr>
        <p:spPr>
          <a:xfrm>
            <a:off x="2994999" y="2196567"/>
            <a:ext cx="2202365" cy="369332"/>
          </a:xfrm>
          <a:prstGeom prst="rect">
            <a:avLst/>
          </a:prstGeom>
          <a:noFill/>
        </p:spPr>
        <p:txBody>
          <a:bodyPr wrap="square" rtlCol="0">
            <a:spAutoFit/>
          </a:bodyPr>
          <a:lstStyle/>
          <a:p>
            <a:r>
              <a:rPr lang="nl-NL" dirty="0" err="1" smtClean="0"/>
              <a:t>Metadata</a:t>
            </a:r>
            <a:endParaRPr lang="nl-NL" dirty="0"/>
          </a:p>
        </p:txBody>
      </p:sp>
      <p:sp>
        <p:nvSpPr>
          <p:cNvPr id="16" name="TextBox 15"/>
          <p:cNvSpPr txBox="1"/>
          <p:nvPr/>
        </p:nvSpPr>
        <p:spPr>
          <a:xfrm>
            <a:off x="3505200" y="2749735"/>
            <a:ext cx="3916521" cy="923330"/>
          </a:xfrm>
          <a:prstGeom prst="rect">
            <a:avLst/>
          </a:prstGeom>
          <a:noFill/>
        </p:spPr>
        <p:txBody>
          <a:bodyPr wrap="none" rtlCol="0">
            <a:spAutoFit/>
          </a:bodyPr>
          <a:lstStyle/>
          <a:p>
            <a:r>
              <a:rPr lang="en-US" i="1" dirty="0" smtClean="0"/>
              <a:t>Resource Identity</a:t>
            </a:r>
          </a:p>
          <a:p>
            <a:r>
              <a:rPr lang="en-US" dirty="0" smtClean="0"/>
              <a:t>http://fhir.hl7.org/Patient/23E455A3B</a:t>
            </a:r>
          </a:p>
          <a:p>
            <a:endParaRPr lang="nl-NL" dirty="0"/>
          </a:p>
        </p:txBody>
      </p:sp>
      <p:sp>
        <p:nvSpPr>
          <p:cNvPr id="17" name="TextBox 16"/>
          <p:cNvSpPr txBox="1"/>
          <p:nvPr/>
        </p:nvSpPr>
        <p:spPr>
          <a:xfrm>
            <a:off x="3962400" y="3801069"/>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18" name="Flowchart: Card 17"/>
          <p:cNvSpPr/>
          <p:nvPr/>
        </p:nvSpPr>
        <p:spPr bwMode="auto">
          <a:xfrm>
            <a:off x="2114600" y="5009514"/>
            <a:ext cx="32194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p:txBody>
      </p:sp>
      <p:sp>
        <p:nvSpPr>
          <p:cNvPr id="19" name="Flowchart: Card 18"/>
          <p:cNvSpPr/>
          <p:nvPr/>
        </p:nvSpPr>
        <p:spPr bwMode="auto">
          <a:xfrm>
            <a:off x="2541814" y="4572000"/>
            <a:ext cx="3295600" cy="76200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845584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 (review!)</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4736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Multiple versions of entries</a:t>
            </a:r>
            <a:endParaRPr lang="en-US" dirty="0"/>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28113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Atom Tombstones - Deletions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5723" y="1788331"/>
            <a:ext cx="8803043" cy="419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bwMode="auto">
          <a:xfrm>
            <a:off x="3864428" y="304800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372519" y="4267200"/>
            <a:ext cx="465681"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394290" y="3276600"/>
            <a:ext cx="661624"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5943600" y="3657600"/>
            <a:ext cx="17526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5943600" y="4343400"/>
            <a:ext cx="457200"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6041572" y="3331030"/>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3294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Atom in JSON</a:t>
            </a:r>
            <a:endParaRPr lang="en-US" dirty="0"/>
          </a:p>
        </p:txBody>
      </p:sp>
      <p:sp>
        <p:nvSpPr>
          <p:cNvPr id="7" name="Content Placeholder 6"/>
          <p:cNvSpPr>
            <a:spLocks noGrp="1"/>
          </p:cNvSpPr>
          <p:nvPr>
            <p:ph idx="1"/>
          </p:nvPr>
        </p:nvSpPr>
        <p:spPr/>
        <p:txBody>
          <a:bodyPr/>
          <a:lstStyle/>
          <a:p>
            <a:r>
              <a:rPr lang="en-US" smtClean="0"/>
              <a:t>There’s not yet a way to render Atom in JSON, though there are initiatives, all ugly.</a:t>
            </a:r>
          </a:p>
          <a:p>
            <a:r>
              <a:rPr lang="en-US" smtClean="0"/>
              <a:t>So, we had to (sorry) roll our own….</a:t>
            </a:r>
          </a:p>
          <a:p>
            <a:r>
              <a:rPr lang="en-US" smtClean="0"/>
              <a:t>…very straightforward, single-purpose</a:t>
            </a:r>
          </a:p>
          <a:p>
            <a:r>
              <a:rPr lang="en-US" smtClean="0"/>
              <a:t>Atom JSON solution</a:t>
            </a:r>
          </a:p>
          <a:p>
            <a:r>
              <a:rPr lang="en-US" smtClean="0"/>
              <a:t>(Note: MIME type is still application/json!)</a:t>
            </a:r>
          </a:p>
          <a:p>
            <a:endParaRPr lang="en-US" dirty="0"/>
          </a:p>
        </p:txBody>
      </p:sp>
    </p:spTree>
    <p:extLst>
      <p:ext uri="{BB962C8B-B14F-4D97-AF65-F5344CB8AC3E}">
        <p14:creationId xmlns:p14="http://schemas.microsoft.com/office/powerpoint/2010/main" val="3868379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nl-NL" sz="1400" b="1" dirty="0">
                <a:solidFill>
                  <a:srgbClr val="00AA00"/>
                </a:solidFill>
              </a:rPr>
              <a:t>{</a:t>
            </a:r>
            <a:r>
              <a:rPr lang="nl-NL" sz="1400" dirty="0"/>
              <a:t> </a:t>
            </a:r>
          </a:p>
          <a:p>
            <a:pPr marL="0" indent="0">
              <a:buNone/>
            </a:pPr>
            <a:r>
              <a:rPr lang="nl-NL" sz="1400" b="1" dirty="0">
                <a:solidFill>
                  <a:srgbClr val="CC0000"/>
                </a:solidFill>
              </a:rPr>
              <a:t>    "title"</a:t>
            </a:r>
            <a:r>
              <a:rPr lang="nl-NL" sz="1400" dirty="0"/>
              <a:t>: </a:t>
            </a:r>
            <a:r>
              <a:rPr lang="nl-NL" sz="1400" dirty="0">
                <a:solidFill>
                  <a:srgbClr val="007777"/>
                </a:solidFill>
              </a:rPr>
              <a:t>"Search result"</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"updated"</a:t>
            </a:r>
            <a:r>
              <a:rPr lang="nl-NL" sz="1400" dirty="0"/>
              <a:t>: </a:t>
            </a:r>
            <a:r>
              <a:rPr lang="nl-NL" sz="1400" dirty="0">
                <a:solidFill>
                  <a:srgbClr val="007777"/>
                </a:solidFill>
              </a:rPr>
              <a:t>"2012-09-20T12:04:45Z"</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"id"</a:t>
            </a:r>
            <a:r>
              <a:rPr lang="nl-NL" sz="1400" dirty="0"/>
              <a:t>: </a:t>
            </a:r>
            <a:r>
              <a:rPr lang="nl-NL" sz="1400" dirty="0">
                <a:solidFill>
                  <a:srgbClr val="007777"/>
                </a:solidFill>
              </a:rPr>
              <a:t>"urn:uuid:50ea3e5e-b6a7-4f55-956c-caef491bbc08"</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server.org/</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Patient?format</a:t>
            </a:r>
            <a:r>
              <a:rPr lang="nl-NL" sz="1400" dirty="0" smtClean="0">
                <a:solidFill>
                  <a:srgbClr val="007777"/>
                </a:solidFill>
              </a:rPr>
              <a:t>=</a:t>
            </a:r>
            <a:r>
              <a:rPr lang="nl-NL" sz="1400" dirty="0" err="1" smtClean="0">
                <a:solidFill>
                  <a:srgbClr val="007777"/>
                </a:solidFill>
              </a:rPr>
              <a:t>json</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endParaRPr lang="nl-NL" sz="1400" dirty="0"/>
          </a:p>
          <a:p>
            <a:pPr marL="0" indent="0">
              <a:buNone/>
            </a:pPr>
            <a:r>
              <a:rPr lang="nl-NL" sz="1400" b="1" dirty="0">
                <a:solidFill>
                  <a:srgbClr val="CC0000"/>
                </a:solidFill>
              </a:rPr>
              <a:t>    "entry"</a:t>
            </a:r>
            <a:r>
              <a:rPr lang="nl-NL" sz="1400" dirty="0"/>
              <a:t>: </a:t>
            </a:r>
            <a:r>
              <a:rPr lang="nl-NL" sz="1400" b="1" dirty="0">
                <a:solidFill>
                  <a:srgbClr val="0033FF"/>
                </a:solidFill>
              </a:rPr>
              <a:t>[ </a:t>
            </a:r>
          </a:p>
          <a:p>
            <a:pPr marL="0" indent="0">
              <a:buNone/>
            </a:pPr>
            <a:r>
              <a:rPr lang="nl-NL" sz="1400" b="1" dirty="0">
                <a:solidFill>
                  <a:srgbClr val="0033FF"/>
                </a:solidFill>
              </a:rPr>
              <a:t>                </a:t>
            </a:r>
            <a:r>
              <a:rPr lang="nl-NL" sz="1400" b="1" dirty="0">
                <a:solidFill>
                  <a:srgbClr val="00AA00"/>
                </a:solidFill>
              </a:rPr>
              <a:t>{</a:t>
            </a:r>
            <a:r>
              <a:rPr lang="nl-NL" sz="1400" dirty="0"/>
              <a:t> </a:t>
            </a:r>
            <a:r>
              <a:rPr lang="nl-NL" sz="1400" b="1" dirty="0">
                <a:solidFill>
                  <a:srgbClr val="CC0000"/>
                </a:solidFill>
              </a:rPr>
              <a:t>"title"</a:t>
            </a:r>
            <a:r>
              <a:rPr lang="nl-NL" sz="1400" dirty="0"/>
              <a:t>: </a:t>
            </a:r>
            <a:r>
              <a:rPr lang="nl-NL" sz="1400" dirty="0">
                <a:solidFill>
                  <a:srgbClr val="007777"/>
                </a:solidFill>
              </a:rPr>
              <a:t>"Resource of type </a:t>
            </a:r>
            <a:r>
              <a:rPr lang="nl-NL" sz="1400" dirty="0" err="1" smtClean="0">
                <a:solidFill>
                  <a:srgbClr val="007777"/>
                </a:solidFill>
              </a:rPr>
              <a:t>Patient</a:t>
            </a:r>
            <a:r>
              <a:rPr lang="nl-NL" sz="1400" dirty="0" smtClean="0">
                <a:solidFill>
                  <a:srgbClr val="007777"/>
                </a:solidFill>
              </a:rPr>
              <a:t>, </a:t>
            </a:r>
            <a:r>
              <a:rPr lang="nl-NL" sz="1400" dirty="0">
                <a:solidFill>
                  <a:srgbClr val="007777"/>
                </a:solidFill>
              </a:rPr>
              <a:t>with id = 1 and version = 1"</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://server.org/</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/1/_</a:t>
            </a:r>
            <a:r>
              <a:rPr lang="nl-NL" sz="1400" dirty="0" err="1" smtClean="0">
                <a:solidFill>
                  <a:srgbClr val="007777"/>
                </a:solidFill>
              </a:rPr>
              <a:t>history</a:t>
            </a:r>
            <a:r>
              <a:rPr lang="nl-NL" sz="1400" dirty="0" smtClean="0">
                <a:solidFill>
                  <a:srgbClr val="007777"/>
                </a:solidFill>
              </a:rPr>
              <a:t>/1</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b="1" dirty="0">
                <a:solidFill>
                  <a:srgbClr val="CC0000"/>
                </a:solidFill>
              </a:rPr>
              <a:t>	"id"</a:t>
            </a:r>
            <a:r>
              <a:rPr lang="nl-NL" sz="1400" dirty="0"/>
              <a:t>: </a:t>
            </a:r>
            <a:r>
              <a:rPr lang="nl-NL" sz="1400" dirty="0">
                <a:solidFill>
                  <a:srgbClr val="007777"/>
                </a:solidFill>
              </a:rPr>
              <a:t>"http://</a:t>
            </a:r>
            <a:r>
              <a:rPr lang="nl-NL" sz="1400" dirty="0" smtClean="0">
                <a:solidFill>
                  <a:srgbClr val="007777"/>
                </a:solidFill>
              </a:rPr>
              <a:t>fhir.furore.com/</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/1</a:t>
            </a:r>
            <a:r>
              <a:rPr lang="nl-NL" sz="1400" dirty="0">
                <a:solidFill>
                  <a:srgbClr val="007777"/>
                </a:solidFill>
              </a:rPr>
              <a:t>"</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"updated"</a:t>
            </a:r>
            <a:r>
              <a:rPr lang="nl-NL" sz="1400" dirty="0"/>
              <a:t>: </a:t>
            </a:r>
            <a:r>
              <a:rPr lang="nl-NL" sz="1400" dirty="0">
                <a:solidFill>
                  <a:srgbClr val="007777"/>
                </a:solidFill>
              </a:rPr>
              <a:t>"2012-05-29T23:45:32Z"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"published"</a:t>
            </a:r>
            <a:r>
              <a:rPr lang="nl-NL" sz="1400" dirty="0"/>
              <a:t>: </a:t>
            </a:r>
            <a:r>
              <a:rPr lang="nl-NL" sz="1400" dirty="0">
                <a:solidFill>
                  <a:srgbClr val="007777"/>
                </a:solidFill>
              </a:rPr>
              <a:t>"2012-09-20T12:04:47Z"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"author"</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"name"</a:t>
            </a:r>
            <a:r>
              <a:rPr lang="nl-NL" sz="1400" dirty="0"/>
              <a:t>: </a:t>
            </a:r>
            <a:r>
              <a:rPr lang="nl-NL" sz="1400" dirty="0">
                <a:solidFill>
                  <a:srgbClr val="007777"/>
                </a:solidFill>
              </a:rPr>
              <a:t>"Grahame Grieve / HL7 publishing committee"</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dirty="0"/>
              <a:t>	</a:t>
            </a:r>
            <a:r>
              <a:rPr lang="nl-NL" sz="1400" b="1" dirty="0">
                <a:solidFill>
                  <a:srgbClr val="CC0000"/>
                </a:solidFill>
              </a:rPr>
              <a:t>"content"</a:t>
            </a:r>
            <a:r>
              <a:rPr lang="nl-NL" sz="1400" dirty="0"/>
              <a:t>: </a:t>
            </a:r>
            <a:endParaRPr lang="nl-NL" sz="1400" dirty="0" smtClean="0"/>
          </a:p>
          <a:p>
            <a:pPr marL="0" indent="0">
              <a:buNone/>
            </a:pPr>
            <a:r>
              <a:rPr lang="nl-NL" sz="1400" b="1" dirty="0">
                <a:solidFill>
                  <a:srgbClr val="00AA00"/>
                </a:solidFill>
              </a:rPr>
              <a:t>	</a:t>
            </a:r>
            <a:r>
              <a:rPr lang="nl-NL" sz="1400" b="1" dirty="0" smtClean="0">
                <a:solidFill>
                  <a:srgbClr val="00AA00"/>
                </a:solidFill>
              </a:rPr>
              <a:t>	{</a:t>
            </a:r>
            <a:r>
              <a:rPr lang="nl-NL" sz="1400" dirty="0" smtClean="0"/>
              <a:t>  </a:t>
            </a:r>
            <a:r>
              <a:rPr lang="nl-NL" sz="1400" b="1" dirty="0" smtClean="0">
                <a:solidFill>
                  <a:srgbClr val="CC0000"/>
                </a:solidFill>
              </a:rPr>
              <a:t>"</a:t>
            </a:r>
            <a:r>
              <a:rPr lang="nl-NL" sz="1400" b="1" dirty="0" err="1" smtClean="0">
                <a:solidFill>
                  <a:srgbClr val="CC0000"/>
                </a:solidFill>
              </a:rPr>
              <a:t>Patient</a:t>
            </a:r>
            <a:r>
              <a:rPr lang="nl-NL" sz="1400" b="1" dirty="0" smtClean="0">
                <a:solidFill>
                  <a:srgbClr val="CC0000"/>
                </a:solidFill>
              </a:rPr>
              <a:t>"</a:t>
            </a:r>
            <a:r>
              <a:rPr lang="nl-NL" sz="1400" dirty="0" smtClean="0"/>
              <a:t>: </a:t>
            </a:r>
            <a:r>
              <a:rPr lang="nl-NL" sz="1400" b="1" dirty="0">
                <a:solidFill>
                  <a:srgbClr val="00AA00"/>
                </a:solidFill>
              </a:rPr>
              <a:t>{ }</a:t>
            </a:r>
            <a:r>
              <a:rPr lang="nl-NL" sz="1400" dirty="0"/>
              <a:t>  </a:t>
            </a:r>
            <a:r>
              <a:rPr lang="nl-NL" sz="1400" b="1" dirty="0">
                <a:solidFill>
                  <a:srgbClr val="00AA00"/>
                </a:solidFill>
              </a:rPr>
              <a:t>}</a:t>
            </a:r>
          </a:p>
          <a:p>
            <a:pPr marL="0" indent="0">
              <a:buNone/>
            </a:pPr>
            <a:r>
              <a:rPr lang="nl-NL" sz="1400" b="1" dirty="0">
                <a:solidFill>
                  <a:srgbClr val="00AA00"/>
                </a:solidFill>
              </a:rPr>
              <a:t> </a:t>
            </a:r>
            <a:r>
              <a:rPr lang="nl-NL" sz="1400" b="1" dirty="0" smtClean="0">
                <a:solidFill>
                  <a:srgbClr val="00AA00"/>
                </a:solidFill>
              </a:rPr>
              <a:t>               }</a:t>
            </a:r>
            <a:endParaRPr lang="nl-NL" sz="1400" i="1" dirty="0">
              <a:latin typeface="Courier New" pitchFamily="49" charset="0"/>
              <a:cs typeface="Courier New" pitchFamily="49" charset="0"/>
            </a:endParaRPr>
          </a:p>
          <a:p>
            <a:pPr marL="0" indent="0">
              <a:buNone/>
            </a:pPr>
            <a:r>
              <a:rPr lang="nl-NL" sz="1400" b="1" dirty="0">
                <a:solidFill>
                  <a:srgbClr val="0033FF"/>
                </a:solidFill>
                <a:latin typeface="Courier New" pitchFamily="49" charset="0"/>
                <a:cs typeface="Courier New" pitchFamily="49" charset="0"/>
              </a:rPr>
              <a:t> </a:t>
            </a:r>
            <a:r>
              <a:rPr lang="nl-NL" sz="1400" b="1" dirty="0" smtClean="0">
                <a:solidFill>
                  <a:srgbClr val="0033FF"/>
                </a:solidFill>
                <a:latin typeface="Courier New" pitchFamily="49" charset="0"/>
                <a:cs typeface="Courier New" pitchFamily="49" charset="0"/>
              </a:rPr>
              <a:t>     </a:t>
            </a:r>
            <a:r>
              <a:rPr lang="nl-NL" sz="1400" b="1" dirty="0" smtClean="0">
                <a:solidFill>
                  <a:srgbClr val="0033FF"/>
                </a:solidFill>
              </a:rPr>
              <a:t>]</a:t>
            </a:r>
            <a:endParaRPr lang="nl-NL" sz="1400" b="1" dirty="0">
              <a:solidFill>
                <a:srgbClr val="0033FF"/>
              </a:solidFill>
            </a:endParaRPr>
          </a:p>
          <a:p>
            <a:pPr marL="0" indent="0">
              <a:buNone/>
            </a:pPr>
            <a:r>
              <a:rPr lang="nl-NL" sz="1400" b="1" dirty="0">
                <a:solidFill>
                  <a:srgbClr val="00AA00"/>
                </a:solidFill>
              </a:rPr>
              <a: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29891337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a:p>
            <a:pPr marL="0" indent="0">
              <a:buNone/>
            </a:pPr>
            <a:endParaRPr lang="en-US" dirty="0"/>
          </a:p>
          <a:p>
            <a:endParaRPr lang="en-US" dirty="0"/>
          </a:p>
        </p:txBody>
      </p:sp>
    </p:spTree>
    <p:extLst>
      <p:ext uri="{BB962C8B-B14F-4D97-AF65-F5344CB8AC3E}">
        <p14:creationId xmlns:p14="http://schemas.microsoft.com/office/powerpoint/2010/main" val="1221065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result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 Title = </a:t>
            </a:r>
            <a:r>
              <a:rPr lang="nl-NL" sz="1800" noProof="1" smtClean="0">
                <a:solidFill>
                  <a:srgbClr val="A31515"/>
                </a:solidFill>
                <a:highlight>
                  <a:srgbClr val="FFFFFF"/>
                </a:highlight>
                <a:latin typeface="Consolas"/>
              </a:rPr>
              <a:t>"Demo bundle"</a:t>
            </a:r>
            <a:r>
              <a:rPr lang="nl-NL" sz="1800" noProof="1" smtClean="0">
                <a:solidFill>
                  <a:srgbClr val="000000"/>
                </a:solidFill>
                <a:highlight>
                  <a:srgbClr val="FFFFFF"/>
                </a:highlight>
                <a:latin typeface="Consolas"/>
              </a:rPr>
              <a:t>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ResourceEntry</a:t>
            </a:r>
            <a:r>
              <a:rPr lang="nl-NL" sz="1800" noProof="1" smtClean="0">
                <a:solidFill>
                  <a:srgbClr val="000000"/>
                </a:solidFill>
                <a:highlight>
                  <a:srgbClr val="FFFFFF"/>
                </a:highlight>
                <a:latin typeface="Consolas"/>
              </a:rPr>
              <a:t>&lt;</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&gt;() </a:t>
            </a:r>
          </a:p>
          <a:p>
            <a:pPr marL="0" indent="0">
              <a:buNone/>
            </a:pPr>
            <a:r>
              <a:rPr lang="nl-NL" sz="1800" noProof="1" smtClean="0">
                <a:solidFill>
                  <a:srgbClr val="000000"/>
                </a:solidFill>
                <a:highlight>
                  <a:srgbClr val="FFFFFF"/>
                </a:highlight>
                <a:latin typeface="Consolas"/>
              </a:rPr>
              <a:t>   { LastUpdated=</a:t>
            </a:r>
            <a:r>
              <a:rPr lang="nl-NL" sz="1800" noProof="1" smtClean="0">
                <a:solidFill>
                  <a:srgbClr val="2B91AF"/>
                </a:solidFill>
                <a:highlight>
                  <a:srgbClr val="FFFFFF"/>
                </a:highlight>
                <a:latin typeface="Consolas"/>
              </a:rPr>
              <a:t>DateTimeOffset</a:t>
            </a:r>
            <a:r>
              <a:rPr lang="nl-NL" sz="1800" noProof="1" smtClean="0">
                <a:solidFill>
                  <a:srgbClr val="000000"/>
                </a:solidFill>
                <a:highlight>
                  <a:srgbClr val="FFFFFF"/>
                </a:highlight>
                <a:latin typeface="Consolas"/>
              </a:rPr>
              <a:t>.Now, Content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 });</a:t>
            </a: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DeletedEntry</a:t>
            </a:r>
            <a:r>
              <a:rPr lang="nl-NL"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FF"/>
                </a:solidFill>
                <a:highlight>
                  <a:srgbClr val="FFFFFF"/>
                </a:highlight>
                <a:latin typeface="Consolas"/>
              </a:rPr>
              <a:t>var</a:t>
            </a:r>
            <a:r>
              <a:rPr lang="nl-NL" sz="1800" noProof="1" smtClean="0">
                <a:solidFill>
                  <a:srgbClr val="000000"/>
                </a:solidFill>
                <a:highlight>
                  <a:srgbClr val="FFFFFF"/>
                </a:highlight>
                <a:latin typeface="Consolas"/>
              </a:rPr>
              <a:t> bundleXml = </a:t>
            </a:r>
            <a:r>
              <a:rPr lang="nl-NL" sz="1800" noProof="1" smtClean="0">
                <a:solidFill>
                  <a:srgbClr val="2B91AF"/>
                </a:solidFill>
                <a:highlight>
                  <a:srgbClr val="FFFFFF"/>
                </a:highlight>
                <a:latin typeface="Consolas"/>
              </a:rPr>
              <a:t>FhirSerializer</a:t>
            </a:r>
            <a:r>
              <a:rPr lang="nl-NL"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Tree>
    <p:extLst>
      <p:ext uri="{BB962C8B-B14F-4D97-AF65-F5344CB8AC3E}">
        <p14:creationId xmlns:p14="http://schemas.microsoft.com/office/powerpoint/2010/main" val="17179430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nl-NL" dirty="0"/>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84299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nl-NL"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Tree>
    <p:extLst>
      <p:ext uri="{BB962C8B-B14F-4D97-AF65-F5344CB8AC3E}">
        <p14:creationId xmlns:p14="http://schemas.microsoft.com/office/powerpoint/2010/main" val="30185961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SEARCH FUNCTIONALITY</a:t>
            </a:r>
            <a:endParaRPr lang="en-US" dirty="0"/>
          </a:p>
        </p:txBody>
      </p:sp>
      <p:sp>
        <p:nvSpPr>
          <p:cNvPr id="2051" name="Rectangle 3"/>
          <p:cNvSpPr>
            <a:spLocks noGrp="1" noChangeArrowheads="1"/>
          </p:cNvSpPr>
          <p:nvPr>
            <p:ph type="body" idx="1"/>
          </p:nvPr>
        </p:nvSpPr>
        <p:spPr/>
        <p:txBody>
          <a:bodyPr/>
          <a:lstStyle/>
          <a:p>
            <a:r>
              <a:rPr lang="en-US" dirty="0" smtClean="0"/>
              <a:t>And finally, the last REST operation (for now):</a:t>
            </a:r>
            <a:endParaRPr lang="en-US" dirty="0"/>
          </a:p>
        </p:txBody>
      </p:sp>
    </p:spTree>
    <p:extLst>
      <p:ext uri="{BB962C8B-B14F-4D97-AF65-F5344CB8AC3E}">
        <p14:creationId xmlns:p14="http://schemas.microsoft.com/office/powerpoint/2010/main" val="3074288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2" name="Title 1"/>
          <p:cNvSpPr>
            <a:spLocks noGrp="1"/>
          </p:cNvSpPr>
          <p:nvPr>
            <p:ph type="title"/>
          </p:nvPr>
        </p:nvSpPr>
        <p:spPr/>
        <p:txBody>
          <a:bodyPr/>
          <a:lstStyle/>
          <a:p>
            <a:r>
              <a:rPr lang="nl-NL" dirty="0" err="1" smtClean="0"/>
              <a:t>Structure</a:t>
            </a:r>
            <a:r>
              <a:rPr lang="nl-NL" dirty="0" smtClean="0"/>
              <a:t> of a Resource</a:t>
            </a:r>
            <a:endParaRPr lang="nl-NL" dirty="0"/>
          </a:p>
        </p:txBody>
      </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Tree>
    <p:extLst>
      <p:ext uri="{BB962C8B-B14F-4D97-AF65-F5344CB8AC3E}">
        <p14:creationId xmlns:p14="http://schemas.microsoft.com/office/powerpoint/2010/main" val="239135574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Getting</a:t>
            </a:r>
            <a:r>
              <a:rPr lang="nl-NL" dirty="0" smtClean="0"/>
              <a:t> “</a:t>
            </a:r>
            <a:r>
              <a:rPr lang="nl-NL" dirty="0" err="1" smtClean="0"/>
              <a:t>all</a:t>
            </a:r>
            <a:r>
              <a:rPr lang="nl-NL" dirty="0" smtClean="0"/>
              <a:t>” </a:t>
            </a:r>
            <a:r>
              <a:rPr lang="nl-NL" dirty="0" err="1" smtClean="0"/>
              <a:t>patients</a:t>
            </a:r>
            <a:endParaRPr lang="nl-NL" dirty="0"/>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a:t>
            </a:r>
            <a:r>
              <a:rPr lang="en-US" sz="2400" dirty="0" smtClean="0">
                <a:latin typeface="Courier New" pitchFamily="49" charset="0"/>
                <a:cs typeface="Courier New" pitchFamily="49" charset="0"/>
              </a:rPr>
              <a:t>server.org/fhir/Patient</a:t>
            </a:r>
            <a:r>
              <a:rPr lang="en-US" sz="2400" dirty="0"/>
              <a:t/>
            </a:r>
            <a:br>
              <a:rPr lang="en-US" sz="2400" dirty="0"/>
            </a:br>
            <a:endParaRPr lang="en-US" sz="2400" dirty="0" smtClean="0"/>
          </a:p>
          <a:p>
            <a:r>
              <a:rPr lang="en-US" sz="2400" dirty="0" smtClean="0"/>
              <a:t>Always returns a paged feed</a:t>
            </a:r>
          </a:p>
          <a:p>
            <a:endParaRPr lang="en-US" sz="2400" dirty="0"/>
          </a:p>
          <a:p>
            <a:r>
              <a:rPr lang="en-US" sz="2400" dirty="0" smtClean="0"/>
              <a:t>Use _count to indicate number of results per page</a:t>
            </a:r>
          </a:p>
          <a:p>
            <a:endParaRPr lang="en-US" sz="2400" dirty="0"/>
          </a:p>
          <a:p>
            <a:r>
              <a:rPr lang="en-US" sz="2400" dirty="0"/>
              <a:t>Special case of the “real” search operation:</a:t>
            </a:r>
            <a:br>
              <a:rPr lang="en-US" sz="2400" dirty="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://server.org/fhir/Patient</a:t>
            </a:r>
            <a:r>
              <a:rPr lang="en-US" sz="2000" dirty="0" smtClean="0">
                <a:latin typeface="Courier New" pitchFamily="49" charset="0"/>
                <a:cs typeface="Courier New" pitchFamily="49" charset="0"/>
              </a:rPr>
              <a:t>/_search?name=eve</a:t>
            </a:r>
            <a:r>
              <a:rPr lang="en-US" sz="2000" dirty="0">
                <a:latin typeface="Courier New" pitchFamily="49" charset="0"/>
                <a:cs typeface="Courier New" pitchFamily="49" charset="0"/>
              </a:rPr>
              <a:t/>
            </a:r>
            <a:br>
              <a:rPr lang="en-US" sz="2000" dirty="0">
                <a:latin typeface="Courier New" pitchFamily="49" charset="0"/>
                <a:cs typeface="Courier New" pitchFamily="49" charset="0"/>
              </a:rPr>
            </a:br>
            <a:r>
              <a:rPr lang="en-US" sz="2000" dirty="0">
                <a:latin typeface="Courier New" pitchFamily="49" charset="0"/>
                <a:cs typeface="Courier New" pitchFamily="49" charset="0"/>
              </a:rPr>
              <a:t>http://server.org/fhir/Patient?name=eve</a:t>
            </a:r>
            <a:endParaRPr lang="en-US" sz="2000" dirty="0"/>
          </a:p>
          <a:p>
            <a:r>
              <a:rPr lang="en-US" sz="2000" dirty="0" smtClean="0"/>
              <a:t/>
            </a:r>
            <a:br>
              <a:rPr lang="en-US" sz="2000" dirty="0" smtClean="0"/>
            </a:br>
            <a:endParaRPr lang="en-US" sz="2000" dirty="0" smtClean="0"/>
          </a:p>
          <a:p>
            <a:endParaRPr lang="nl-NL" sz="2400" dirty="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4343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973907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latin typeface="Courier New" pitchFamily="49" charset="0"/>
                <a:cs typeface="Courier New" pitchFamily="49" charset="0"/>
              </a:rPr>
              <a:t>http://server.org/fhir</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/Patient/search?</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birthdate=1972-11-30</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&amp;language=NL,FR</a:t>
            </a:r>
            <a:endParaRPr lang="en-US" dirty="0">
              <a:latin typeface="Courier New" pitchFamily="49" charset="0"/>
              <a:cs typeface="Courier New" pitchFamily="49" charset="0"/>
            </a:endParaRPr>
          </a:p>
          <a:p>
            <a:pPr marL="0" indent="0">
              <a:buNone/>
            </a:pPr>
            <a:endParaRPr lang="en-US" dirty="0" smtClean="0"/>
          </a:p>
          <a:p>
            <a:endParaRPr lang="en-US" dirty="0"/>
          </a:p>
        </p:txBody>
      </p:sp>
    </p:spTree>
    <p:extLst>
      <p:ext uri="{BB962C8B-B14F-4D97-AF65-F5344CB8AC3E}">
        <p14:creationId xmlns:p14="http://schemas.microsoft.com/office/powerpoint/2010/main" val="18707739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nl-NL" dirty="0"/>
          </a:p>
        </p:txBody>
      </p:sp>
      <p:sp>
        <p:nvSpPr>
          <p:cNvPr id="4" name="Rectangle 3"/>
          <p:cNvSpPr/>
          <p:nvPr/>
        </p:nvSpPr>
        <p:spPr>
          <a:xfrm>
            <a:off x="533400" y="1981200"/>
            <a:ext cx="8001000" cy="1569660"/>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          406 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server.org/fhir/Patient?gender=M  234 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          406 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server.org/fhir/Patient?gender=M  234 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server.org/fhir/Patient?gender=F  167 hits</a:t>
            </a:r>
          </a:p>
          <a:p>
            <a:r>
              <a:rPr lang="en-US" b="1" dirty="0" smtClean="0">
                <a:latin typeface="Courier New" pitchFamily="49" charset="0"/>
                <a:cs typeface="Courier New" pitchFamily="49" charset="0"/>
              </a:rPr>
              <a:t>http</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server.org/fhir/Patient?gender:missing=true 5 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871733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nl-NL"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nl-NL" dirty="0"/>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queries in 1</a:t>
            </a:r>
            <a:endParaRPr lang="nl-NL"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a:p>
          <a:p>
            <a:pPr marL="0" indent="0">
              <a:buNone/>
            </a:pPr>
            <a:r>
              <a:rPr lang="nl-NL" sz="2400" dirty="0" smtClean="0">
                <a:latin typeface="Courier New" pitchFamily="49" charset="0"/>
                <a:cs typeface="Courier New" pitchFamily="49" charset="0"/>
              </a:rPr>
              <a:t>http://server.com/fhir/Observation/_search?</a:t>
            </a:r>
          </a:p>
          <a:p>
            <a:pPr marL="0" indent="0">
              <a:buNone/>
            </a:pPr>
            <a:r>
              <a:rPr lang="nl-NL" sz="2400" dirty="0" smtClean="0">
                <a:latin typeface="Courier New" pitchFamily="49" charset="0"/>
                <a:cs typeface="Courier New" pitchFamily="49" charset="0"/>
              </a:rPr>
              <a:t>	subject.name=</a:t>
            </a:r>
            <a:r>
              <a:rPr lang="nl-NL" sz="2400" dirty="0" err="1" smtClean="0">
                <a:latin typeface="Courier New" pitchFamily="49" charset="0"/>
                <a:cs typeface="Courier New" pitchFamily="49" charset="0"/>
              </a:rPr>
              <a:t>jim</a:t>
            </a:r>
            <a:endParaRPr lang="nl-NL" sz="2400" dirty="0" smtClean="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a:t>
            </a:r>
            <a:r>
              <a:rPr lang="en-US" dirty="0" smtClean="0"/>
              <a:t>use any property of the resource. </a:t>
            </a:r>
            <a:endParaRPr lang="nl-NL" dirty="0"/>
          </a:p>
        </p:txBody>
      </p:sp>
    </p:spTree>
    <p:extLst>
      <p:ext uri="{BB962C8B-B14F-4D97-AF65-F5344CB8AC3E}">
        <p14:creationId xmlns:p14="http://schemas.microsoft.com/office/powerpoint/2010/main" val="34785676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err="1" smtClean="0"/>
              <a:t>optimalizations</a:t>
            </a:r>
            <a:endParaRPr lang="nl-NL" dirty="0"/>
          </a:p>
        </p:txBody>
      </p:sp>
      <p:sp>
        <p:nvSpPr>
          <p:cNvPr id="3" name="Content Placeholder 2"/>
          <p:cNvSpPr>
            <a:spLocks noGrp="1"/>
          </p:cNvSpPr>
          <p:nvPr>
            <p:ph idx="1"/>
          </p:nvPr>
        </p:nvSpPr>
        <p:spPr/>
        <p:txBody>
          <a:bodyPr/>
          <a:lstStyle/>
          <a:p>
            <a:r>
              <a:rPr lang="nl-NL" dirty="0" smtClean="0"/>
              <a:t>Say we do:</a:t>
            </a:r>
          </a:p>
          <a:p>
            <a:pPr lvl="1"/>
            <a:r>
              <a:rPr lang="nl-NL" dirty="0" smtClean="0"/>
              <a:t>http://fhir.com/fhir/Observation?date=2014-01-20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p>
          <a:p>
            <a:pPr marL="400050" lvl="1" indent="0">
              <a:buNone/>
            </a:pPr>
            <a:endParaRPr lang="en-US" dirty="0"/>
          </a:p>
        </p:txBody>
      </p:sp>
    </p:spTree>
    <p:extLst>
      <p:ext uri="{BB962C8B-B14F-4D97-AF65-F5344CB8AC3E}">
        <p14:creationId xmlns:p14="http://schemas.microsoft.com/office/powerpoint/2010/main" val="38950240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Beyond REST</a:t>
            </a:r>
            <a:endParaRPr lang="en-US" dirty="0"/>
          </a:p>
        </p:txBody>
      </p:sp>
      <p:sp>
        <p:nvSpPr>
          <p:cNvPr id="2051" name="Rectangle 3"/>
          <p:cNvSpPr>
            <a:spLocks noGrp="1" noChangeArrowheads="1"/>
          </p:cNvSpPr>
          <p:nvPr>
            <p:ph type="body" idx="1"/>
          </p:nvPr>
        </p:nvSpPr>
        <p:spPr/>
        <p:txBody>
          <a:bodyPr/>
          <a:lstStyle/>
          <a:p>
            <a:r>
              <a:rPr lang="en-US" smtClean="0"/>
              <a:t>How FHIR supports messages and documents</a:t>
            </a:r>
            <a:endParaRPr lang="en-US" dirty="0"/>
          </a:p>
        </p:txBody>
      </p:sp>
    </p:spTree>
    <p:extLst>
      <p:ext uri="{BB962C8B-B14F-4D97-AF65-F5344CB8AC3E}">
        <p14:creationId xmlns:p14="http://schemas.microsoft.com/office/powerpoint/2010/main" val="28278266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p:txBody>
      </p:sp>
      <p:graphicFrame>
        <p:nvGraphicFramePr>
          <p:cNvPr id="5" name="Diagram 4"/>
          <p:cNvGraphicFramePr/>
          <p:nvPr>
            <p:extLst>
              <p:ext uri="{D42A27DB-BD31-4B8C-83A1-F6EECF244321}">
                <p14:modId xmlns:p14="http://schemas.microsoft.com/office/powerpoint/2010/main" val="260220246"/>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10240</TotalTime>
  <Words>7447</Words>
  <Application>Microsoft Office PowerPoint</Application>
  <PresentationFormat>On-screen Show (4:3)</PresentationFormat>
  <Paragraphs>1527</Paragraphs>
  <Slides>159</Slides>
  <Notes>80</Notes>
  <HiddenSlides>11</HiddenSlides>
  <MMClips>0</MMClips>
  <ScaleCrop>false</ScaleCrop>
  <HeadingPairs>
    <vt:vector size="4" baseType="variant">
      <vt:variant>
        <vt:lpstr>Theme</vt:lpstr>
      </vt:variant>
      <vt:variant>
        <vt:i4>1</vt:i4>
      </vt:variant>
      <vt:variant>
        <vt:lpstr>Slide Titles</vt:lpstr>
      </vt:variant>
      <vt:variant>
        <vt:i4>159</vt:i4>
      </vt:variant>
    </vt:vector>
  </HeadingPairs>
  <TitlesOfParts>
    <vt:vector size="160" baseType="lpstr">
      <vt:lpstr>1_Refined</vt:lpstr>
      <vt:lpstr>FHIR for Developers</vt:lpstr>
      <vt:lpstr>Introduction</vt:lpstr>
      <vt:lpstr>Who am I?</vt:lpstr>
      <vt:lpstr>Introduce ourselves</vt:lpstr>
      <vt:lpstr>Contents of this tutorial</vt:lpstr>
      <vt:lpstr>What perspective?</vt:lpstr>
      <vt:lpstr>Deconstructing FHIR</vt:lpstr>
      <vt:lpstr>Resources (review!)</vt:lpstr>
      <vt:lpstr>Structure of a Resource</vt:lpstr>
      <vt:lpstr>Composition versus reference</vt:lpstr>
      <vt:lpstr>Composition of a Resource</vt:lpstr>
      <vt:lpstr>Composition</vt:lpstr>
      <vt:lpstr>It’s all about combining resources . . .</vt:lpstr>
      <vt:lpstr>PowerPoint Presentation</vt:lpstr>
      <vt:lpstr>Resource Reference</vt:lpstr>
      <vt:lpstr>Resource Aggregate</vt:lpstr>
      <vt:lpstr>“Business” identifiers</vt:lpstr>
      <vt:lpstr>A Resource’s identity</vt:lpstr>
      <vt:lpstr>Resource metadata</vt:lpstr>
      <vt:lpstr>The FHIR Elements</vt:lpstr>
      <vt:lpstr>Start at the bottom: Primitives</vt:lpstr>
      <vt:lpstr>Derived primitives</vt:lpstr>
      <vt:lpstr>Derived primitives</vt:lpstr>
      <vt:lpstr>Level up:  Composite Datatypes</vt:lpstr>
      <vt:lpstr>Datatypes</vt:lpstr>
      <vt:lpstr>Coded types</vt:lpstr>
      <vt:lpstr>Coded types</vt:lpstr>
      <vt:lpstr>PowerPoint Presentation</vt:lpstr>
      <vt:lpstr>PowerPoint Presentation</vt:lpstr>
      <vt:lpstr>PowerPoint Presentation</vt:lpstr>
      <vt:lpstr>Level up: resources</vt:lpstr>
      <vt:lpstr>“Choice” properties</vt:lpstr>
      <vt:lpstr>References</vt:lpstr>
      <vt:lpstr>Quick look at extensions</vt:lpstr>
      <vt:lpstr>Extensions</vt:lpstr>
      <vt:lpstr>Extending a multiple birth</vt:lpstr>
      <vt:lpstr>Complex extensions</vt:lpstr>
      <vt:lpstr>Quick look at narrative</vt:lpstr>
      <vt:lpstr>Narrative</vt:lpstr>
      <vt:lpstr>REST service interface</vt:lpstr>
      <vt:lpstr>Paradigms</vt:lpstr>
      <vt:lpstr>REST?</vt:lpstr>
      <vt:lpstr>Possibly distributed…</vt:lpstr>
      <vt:lpstr>PowerPoint Presentation</vt:lpstr>
      <vt:lpstr>“Repository” model of healthcare</vt:lpstr>
      <vt:lpstr>Just a quick GET</vt:lpstr>
      <vt:lpstr>A Resource’s REST identity</vt:lpstr>
      <vt:lpstr>Remember metadata?</vt:lpstr>
      <vt:lpstr>Tag metadata</vt:lpstr>
      <vt:lpstr>Mapping (meta)data to HTTP</vt:lpstr>
      <vt:lpstr>One more look at the header</vt:lpstr>
      <vt:lpstr>For a specific version…</vt:lpstr>
      <vt:lpstr>Support for versions</vt:lpstr>
      <vt:lpstr>REST “representations”</vt:lpstr>
      <vt:lpstr>Question</vt:lpstr>
      <vt:lpstr>Conformance</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Resources in code</vt:lpstr>
      <vt:lpstr>Reference implementations</vt:lpstr>
      <vt:lpstr>Object Model</vt:lpstr>
      <vt:lpstr>Parsing/Serializing using C#</vt:lpstr>
      <vt:lpstr>Parsing/Serializing using Java</vt:lpstr>
      <vt:lpstr>Using FHIR Client in C#</vt:lpstr>
      <vt:lpstr>Using FHIR Client in Java</vt:lpstr>
      <vt:lpstr>BUNDLES</vt:lpstr>
      <vt:lpstr>Communicating lists</vt:lpstr>
      <vt:lpstr>Resource</vt:lpstr>
      <vt:lpstr>Bundles</vt:lpstr>
      <vt:lpstr>New reports in the mail</vt:lpstr>
      <vt:lpstr>An example Bundle</vt:lpstr>
      <vt:lpstr>Resource metadata</vt:lpstr>
      <vt:lpstr>Resource Entry</vt:lpstr>
      <vt:lpstr>Multiple versions of entries</vt:lpstr>
      <vt:lpstr>Atom Tombstones - Deletions</vt:lpstr>
      <vt:lpstr>Atom in JSON</vt:lpstr>
      <vt:lpstr>Json Atom - Example</vt:lpstr>
      <vt:lpstr>Bundles</vt:lpstr>
      <vt:lpstr>Bundles in C#</vt:lpstr>
      <vt:lpstr>Bundles in Java</vt:lpstr>
      <vt:lpstr>Example: Keeping in sync</vt:lpstr>
      <vt:lpstr>SEARCH FUNCTIONALITY</vt:lpstr>
      <vt:lpstr>Getting “all” patients</vt:lpstr>
      <vt:lpstr>Search (patient)</vt:lpstr>
      <vt:lpstr>Combining parameters</vt:lpstr>
      <vt:lpstr>Search (Patient)</vt:lpstr>
      <vt:lpstr>Ok I get it…or not?</vt:lpstr>
      <vt:lpstr>Chained searches</vt:lpstr>
      <vt:lpstr>2 queries in 1</vt:lpstr>
      <vt:lpstr>More optimalizations</vt:lpstr>
      <vt:lpstr>Beyond REST</vt:lpstr>
      <vt:lpstr>Paradigms</vt:lpstr>
      <vt:lpstr>PowerPoint Presentation</vt:lpstr>
      <vt:lpstr>PowerPoint Presentation</vt:lpstr>
      <vt:lpstr>The Document resource</vt:lpstr>
      <vt:lpstr>PowerPoint Presentation</vt:lpstr>
      <vt:lpstr>Documents – are bundles</vt:lpstr>
      <vt:lpstr>Tag as “Document”</vt:lpstr>
      <vt:lpstr>Communicating documents</vt:lpstr>
      <vt:lpstr>Communicating documents</vt:lpstr>
      <vt:lpstr>PowerPoint Presentation</vt:lpstr>
      <vt:lpstr>MessageHeader Resource</vt:lpstr>
      <vt:lpstr>Messages – are bundles</vt:lpstr>
      <vt:lpstr>Tag as “Message”</vt:lpstr>
      <vt:lpstr>Sending messages</vt:lpstr>
      <vt:lpstr>PowerPoint Presentation</vt:lpstr>
      <vt:lpstr>The Binary Endpoint</vt:lpstr>
      <vt:lpstr>Useful for Attachments</vt:lpstr>
      <vt:lpstr>INSIDE THE FHIR DISTRIBUTION</vt:lpstr>
      <vt:lpstr>PowerPoint Presentation</vt:lpstr>
      <vt:lpstr>Browsing the site</vt:lpstr>
      <vt:lpstr>The FHIR distribution</vt:lpstr>
      <vt:lpstr>In the FHIR SVN</vt:lpstr>
      <vt:lpstr>The FHIR SVN</vt:lpstr>
      <vt:lpstr>“Source” of FHIR</vt:lpstr>
      <vt:lpstr>Publication process</vt:lpstr>
      <vt:lpstr>Generator writers!</vt:lpstr>
      <vt:lpstr>Profiles and validation</vt:lpstr>
      <vt:lpstr>The need for Profiles</vt:lpstr>
      <vt:lpstr>Constraining cardinality</vt:lpstr>
      <vt:lpstr>Limit value domains</vt:lpstr>
      <vt:lpstr>Tagging a Resource</vt:lpstr>
      <vt:lpstr>Validation</vt:lpstr>
      <vt:lpstr>Validation</vt:lpstr>
      <vt:lpstr>(Distributed) validation</vt:lpstr>
      <vt:lpstr>Operation Outcome</vt:lpstr>
      <vt:lpstr>Building a fhir server</vt:lpstr>
      <vt:lpstr>Some possible uses</vt:lpstr>
      <vt:lpstr>Repository model</vt:lpstr>
      <vt:lpstr>Overview of a server</vt:lpstr>
      <vt:lpstr>From wire to store</vt:lpstr>
      <vt:lpstr>Briefest intro to JSON</vt:lpstr>
      <vt:lpstr>Xml and JSON are different</vt:lpstr>
      <vt:lpstr>Xml and Json in FHIR</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The end is near…</vt:lpstr>
      <vt:lpstr>Balloting plans</vt:lpstr>
      <vt:lpstr>Next Steps for you</vt:lpstr>
      <vt:lpstr>International HL7 FHIR Developer Days November 24-26, 2014 in Amsterdam</vt:lpstr>
      <vt:lpstr>QUESTIONS?</vt:lpstr>
    </vt:vector>
  </TitlesOfParts>
  <Company>Stewardshop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Ewout Kramer</cp:lastModifiedBy>
  <cp:revision>558</cp:revision>
  <dcterms:created xsi:type="dcterms:W3CDTF">2008-01-21T06:12:12Z</dcterms:created>
  <dcterms:modified xsi:type="dcterms:W3CDTF">2014-05-27T10:59:20Z</dcterms:modified>
</cp:coreProperties>
</file>